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48"/>
  </p:notesMasterIdLst>
  <p:handoutMasterIdLst>
    <p:handoutMasterId r:id="rId49"/>
  </p:handoutMasterIdLst>
  <p:sldIdLst>
    <p:sldId id="323" r:id="rId5"/>
    <p:sldId id="354" r:id="rId6"/>
    <p:sldId id="545" r:id="rId7"/>
    <p:sldId id="544" r:id="rId8"/>
    <p:sldId id="490" r:id="rId9"/>
    <p:sldId id="358" r:id="rId10"/>
    <p:sldId id="504" r:id="rId11"/>
    <p:sldId id="521" r:id="rId12"/>
    <p:sldId id="522" r:id="rId13"/>
    <p:sldId id="507" r:id="rId14"/>
    <p:sldId id="508" r:id="rId15"/>
    <p:sldId id="509" r:id="rId16"/>
    <p:sldId id="510" r:id="rId17"/>
    <p:sldId id="523" r:id="rId18"/>
    <p:sldId id="511" r:id="rId19"/>
    <p:sldId id="524" r:id="rId20"/>
    <p:sldId id="525" r:id="rId21"/>
    <p:sldId id="526" r:id="rId22"/>
    <p:sldId id="527" r:id="rId23"/>
    <p:sldId id="528" r:id="rId24"/>
    <p:sldId id="529" r:id="rId25"/>
    <p:sldId id="531" r:id="rId26"/>
    <p:sldId id="514" r:id="rId27"/>
    <p:sldId id="513" r:id="rId28"/>
    <p:sldId id="532" r:id="rId29"/>
    <p:sldId id="533" r:id="rId30"/>
    <p:sldId id="534" r:id="rId31"/>
    <p:sldId id="535" r:id="rId32"/>
    <p:sldId id="536" r:id="rId33"/>
    <p:sldId id="497" r:id="rId34"/>
    <p:sldId id="501" r:id="rId35"/>
    <p:sldId id="518" r:id="rId36"/>
    <p:sldId id="543" r:id="rId37"/>
    <p:sldId id="519" r:id="rId38"/>
    <p:sldId id="370" r:id="rId39"/>
    <p:sldId id="540" r:id="rId40"/>
    <p:sldId id="541" r:id="rId41"/>
    <p:sldId id="542" r:id="rId42"/>
    <p:sldId id="539" r:id="rId43"/>
    <p:sldId id="538" r:id="rId44"/>
    <p:sldId id="359" r:id="rId45"/>
    <p:sldId id="360" r:id="rId46"/>
    <p:sldId id="361"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Crumpton" initials="MC" lastIdx="4" clrIdx="0">
    <p:extLst>
      <p:ext uri="{19B8F6BF-5375-455C-9EA6-DF929625EA0E}">
        <p15:presenceInfo xmlns:p15="http://schemas.microsoft.com/office/powerpoint/2012/main" userId="S-1-5-21-1918597753-162490960-1537874043-112085" providerId="AD"/>
      </p:ext>
    </p:extLst>
  </p:cmAuthor>
  <p:cmAuthor id="2" name="Windows User" initials="WU" lastIdx="6"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008"/>
    <a:srgbClr val="414827"/>
    <a:srgbClr val="949436"/>
    <a:srgbClr val="9430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7" autoAdjust="0"/>
  </p:normalViewPr>
  <p:slideViewPr>
    <p:cSldViewPr snapToGrid="0" snapToObjects="1">
      <p:cViewPr varScale="1">
        <p:scale>
          <a:sx n="82" d="100"/>
          <a:sy n="82" d="100"/>
        </p:scale>
        <p:origin x="146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Coalition</a:t>
            </a:r>
            <a:r>
              <a:rPr lang="en-US" baseline="0" dirty="0"/>
              <a:t> Attendance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May-17</c:v>
                </c:pt>
              </c:strCache>
            </c:strRef>
          </c:tx>
          <c:spPr>
            <a:solidFill>
              <a:schemeClr val="accent1"/>
            </a:solidFill>
            <a:ln>
              <a:noFill/>
            </a:ln>
            <a:effectLst/>
          </c:spPr>
          <c:invertIfNegative val="0"/>
          <c:val>
            <c:numRef>
              <c:f>Sheet1!$B$2</c:f>
              <c:numCache>
                <c:formatCode>General</c:formatCode>
                <c:ptCount val="1"/>
                <c:pt idx="0">
                  <c:v>37</c:v>
                </c:pt>
              </c:numCache>
            </c:numRef>
          </c:val>
          <c:extLst>
            <c:ext xmlns:c16="http://schemas.microsoft.com/office/drawing/2014/chart" uri="{C3380CC4-5D6E-409C-BE32-E72D297353CC}">
              <c16:uniqueId val="{00000000-F452-402B-92A2-1092F09E1EF2}"/>
            </c:ext>
          </c:extLst>
        </c:ser>
        <c:ser>
          <c:idx val="1"/>
          <c:order val="1"/>
          <c:tx>
            <c:strRef>
              <c:f>Sheet1!$A$3</c:f>
              <c:strCache>
                <c:ptCount val="1"/>
                <c:pt idx="0">
                  <c:v>Sep-17</c:v>
                </c:pt>
              </c:strCache>
            </c:strRef>
          </c:tx>
          <c:spPr>
            <a:solidFill>
              <a:schemeClr val="accent2"/>
            </a:solidFill>
            <a:ln>
              <a:noFill/>
            </a:ln>
            <a:effectLst/>
          </c:spPr>
          <c:invertIfNegative val="0"/>
          <c:val>
            <c:numRef>
              <c:f>Sheet1!$B$3</c:f>
              <c:numCache>
                <c:formatCode>General</c:formatCode>
                <c:ptCount val="1"/>
                <c:pt idx="0">
                  <c:v>47</c:v>
                </c:pt>
              </c:numCache>
            </c:numRef>
          </c:val>
          <c:extLst>
            <c:ext xmlns:c16="http://schemas.microsoft.com/office/drawing/2014/chart" uri="{C3380CC4-5D6E-409C-BE32-E72D297353CC}">
              <c16:uniqueId val="{00000001-F452-402B-92A2-1092F09E1EF2}"/>
            </c:ext>
          </c:extLst>
        </c:ser>
        <c:ser>
          <c:idx val="2"/>
          <c:order val="2"/>
          <c:tx>
            <c:strRef>
              <c:f>Sheet1!$A$4</c:f>
              <c:strCache>
                <c:ptCount val="1"/>
                <c:pt idx="0">
                  <c:v>Dec-17</c:v>
                </c:pt>
              </c:strCache>
            </c:strRef>
          </c:tx>
          <c:spPr>
            <a:solidFill>
              <a:schemeClr val="accent3"/>
            </a:solidFill>
            <a:ln>
              <a:noFill/>
            </a:ln>
            <a:effectLst/>
          </c:spPr>
          <c:invertIfNegative val="0"/>
          <c:val>
            <c:numRef>
              <c:f>Sheet1!$B$4</c:f>
              <c:numCache>
                <c:formatCode>General</c:formatCode>
                <c:ptCount val="1"/>
                <c:pt idx="0">
                  <c:v>36</c:v>
                </c:pt>
              </c:numCache>
            </c:numRef>
          </c:val>
          <c:extLst>
            <c:ext xmlns:c16="http://schemas.microsoft.com/office/drawing/2014/chart" uri="{C3380CC4-5D6E-409C-BE32-E72D297353CC}">
              <c16:uniqueId val="{00000002-F452-402B-92A2-1092F09E1EF2}"/>
            </c:ext>
          </c:extLst>
        </c:ser>
        <c:ser>
          <c:idx val="3"/>
          <c:order val="3"/>
          <c:tx>
            <c:strRef>
              <c:f>Sheet1!$A$5</c:f>
              <c:strCache>
                <c:ptCount val="1"/>
                <c:pt idx="0">
                  <c:v>May-18</c:v>
                </c:pt>
              </c:strCache>
            </c:strRef>
          </c:tx>
          <c:spPr>
            <a:solidFill>
              <a:schemeClr val="accent4"/>
            </a:solidFill>
            <a:ln>
              <a:noFill/>
            </a:ln>
            <a:effectLst/>
          </c:spPr>
          <c:invertIfNegative val="0"/>
          <c:val>
            <c:numRef>
              <c:f>Sheet1!$B$5</c:f>
              <c:numCache>
                <c:formatCode>General</c:formatCode>
                <c:ptCount val="1"/>
                <c:pt idx="0">
                  <c:v>45</c:v>
                </c:pt>
              </c:numCache>
            </c:numRef>
          </c:val>
          <c:extLst>
            <c:ext xmlns:c16="http://schemas.microsoft.com/office/drawing/2014/chart" uri="{C3380CC4-5D6E-409C-BE32-E72D297353CC}">
              <c16:uniqueId val="{00000003-F452-402B-92A2-1092F09E1EF2}"/>
            </c:ext>
          </c:extLst>
        </c:ser>
        <c:ser>
          <c:idx val="4"/>
          <c:order val="4"/>
          <c:tx>
            <c:strRef>
              <c:f>Sheet1!$A$6</c:f>
              <c:strCache>
                <c:ptCount val="1"/>
                <c:pt idx="0">
                  <c:v>Aug-18</c:v>
                </c:pt>
              </c:strCache>
            </c:strRef>
          </c:tx>
          <c:spPr>
            <a:solidFill>
              <a:schemeClr val="accent5"/>
            </a:solidFill>
            <a:ln>
              <a:noFill/>
            </a:ln>
            <a:effectLst/>
          </c:spPr>
          <c:invertIfNegative val="0"/>
          <c:val>
            <c:numRef>
              <c:f>Sheet1!$B$6</c:f>
              <c:numCache>
                <c:formatCode>General</c:formatCode>
                <c:ptCount val="1"/>
                <c:pt idx="0">
                  <c:v>59</c:v>
                </c:pt>
              </c:numCache>
            </c:numRef>
          </c:val>
          <c:extLst>
            <c:ext xmlns:c16="http://schemas.microsoft.com/office/drawing/2014/chart" uri="{C3380CC4-5D6E-409C-BE32-E72D297353CC}">
              <c16:uniqueId val="{00000004-F452-402B-92A2-1092F09E1EF2}"/>
            </c:ext>
          </c:extLst>
        </c:ser>
        <c:ser>
          <c:idx val="5"/>
          <c:order val="5"/>
          <c:tx>
            <c:strRef>
              <c:f>Sheet1!$A$7</c:f>
              <c:strCache>
                <c:ptCount val="1"/>
                <c:pt idx="0">
                  <c:v>Nov-18</c:v>
                </c:pt>
              </c:strCache>
            </c:strRef>
          </c:tx>
          <c:spPr>
            <a:solidFill>
              <a:schemeClr val="accent6"/>
            </a:solidFill>
            <a:ln>
              <a:noFill/>
            </a:ln>
            <a:effectLst/>
          </c:spPr>
          <c:invertIfNegative val="0"/>
          <c:val>
            <c:numRef>
              <c:f>Sheet1!$B$7</c:f>
              <c:numCache>
                <c:formatCode>General</c:formatCode>
                <c:ptCount val="1"/>
                <c:pt idx="0">
                  <c:v>60</c:v>
                </c:pt>
              </c:numCache>
            </c:numRef>
          </c:val>
          <c:extLst>
            <c:ext xmlns:c16="http://schemas.microsoft.com/office/drawing/2014/chart" uri="{C3380CC4-5D6E-409C-BE32-E72D297353CC}">
              <c16:uniqueId val="{00000005-F452-402B-92A2-1092F09E1EF2}"/>
            </c:ext>
          </c:extLst>
        </c:ser>
        <c:ser>
          <c:idx val="6"/>
          <c:order val="6"/>
          <c:tx>
            <c:strRef>
              <c:f>Sheet1!$A$8</c:f>
              <c:strCache>
                <c:ptCount val="1"/>
                <c:pt idx="0">
                  <c:v>Feb-19</c:v>
                </c:pt>
              </c:strCache>
            </c:strRef>
          </c:tx>
          <c:spPr>
            <a:solidFill>
              <a:schemeClr val="accent1">
                <a:lumMod val="60000"/>
              </a:schemeClr>
            </a:solidFill>
            <a:ln>
              <a:noFill/>
            </a:ln>
            <a:effectLst/>
          </c:spPr>
          <c:invertIfNegative val="0"/>
          <c:val>
            <c:numRef>
              <c:f>Sheet1!$B$8</c:f>
              <c:numCache>
                <c:formatCode>General</c:formatCode>
                <c:ptCount val="1"/>
                <c:pt idx="0">
                  <c:v>65</c:v>
                </c:pt>
              </c:numCache>
            </c:numRef>
          </c:val>
          <c:extLst>
            <c:ext xmlns:c16="http://schemas.microsoft.com/office/drawing/2014/chart" uri="{C3380CC4-5D6E-409C-BE32-E72D297353CC}">
              <c16:uniqueId val="{00000006-F452-402B-92A2-1092F09E1EF2}"/>
            </c:ext>
          </c:extLst>
        </c:ser>
        <c:ser>
          <c:idx val="7"/>
          <c:order val="7"/>
          <c:tx>
            <c:strRef>
              <c:f>Sheet1!$A$9</c:f>
              <c:strCache>
                <c:ptCount val="1"/>
                <c:pt idx="0">
                  <c:v>May-19</c:v>
                </c:pt>
              </c:strCache>
            </c:strRef>
          </c:tx>
          <c:spPr>
            <a:solidFill>
              <a:schemeClr val="accent2">
                <a:lumMod val="60000"/>
              </a:schemeClr>
            </a:solidFill>
            <a:ln>
              <a:noFill/>
            </a:ln>
            <a:effectLst/>
          </c:spPr>
          <c:invertIfNegative val="0"/>
          <c:val>
            <c:numRef>
              <c:f>Sheet1!$B$9</c:f>
              <c:numCache>
                <c:formatCode>General</c:formatCode>
                <c:ptCount val="1"/>
                <c:pt idx="0">
                  <c:v>68</c:v>
                </c:pt>
              </c:numCache>
            </c:numRef>
          </c:val>
          <c:extLst>
            <c:ext xmlns:c16="http://schemas.microsoft.com/office/drawing/2014/chart" uri="{C3380CC4-5D6E-409C-BE32-E72D297353CC}">
              <c16:uniqueId val="{00000007-F452-402B-92A2-1092F09E1EF2}"/>
            </c:ext>
          </c:extLst>
        </c:ser>
        <c:dLbls>
          <c:showLegendKey val="0"/>
          <c:showVal val="0"/>
          <c:showCatName val="0"/>
          <c:showSerName val="0"/>
          <c:showPercent val="0"/>
          <c:showBubbleSize val="0"/>
        </c:dLbls>
        <c:gapWidth val="219"/>
        <c:overlap val="-27"/>
        <c:axId val="544671680"/>
        <c:axId val="544673648"/>
      </c:barChart>
      <c:catAx>
        <c:axId val="5446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73648"/>
        <c:crosses val="autoZero"/>
        <c:auto val="1"/>
        <c:lblAlgn val="ctr"/>
        <c:lblOffset val="100"/>
        <c:noMultiLvlLbl val="0"/>
      </c:catAx>
      <c:valAx>
        <c:axId val="54467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67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5-17T11:34:32.269" idx="4">
    <p:pos x="10" y="10"/>
    <p:text>UPDATE?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5-17T11:34:40.686" idx="5">
    <p:pos x="10" y="10"/>
    <p:text>UPDATE?</p:text>
    <p:extLst>
      <p:ext uri="{C676402C-5697-4E1C-873F-D02D1690AC5C}">
        <p15:threadingInfo xmlns:p15="http://schemas.microsoft.com/office/powerpoint/2012/main" timeZoneBias="300"/>
      </p:ext>
    </p:extLst>
  </p:cm>
</p:cmLst>
</file>

<file path=ppt/drawings/drawing1.xml><?xml version="1.0" encoding="utf-8"?>
<c:userShapes xmlns:c="http://schemas.openxmlformats.org/drawingml/2006/chart">
  <cdr:relSizeAnchor xmlns:cdr="http://schemas.openxmlformats.org/drawingml/2006/chartDrawing">
    <cdr:from>
      <cdr:x>0.16042</cdr:x>
      <cdr:y>0.19097</cdr:y>
    </cdr:from>
    <cdr:to>
      <cdr:x>0.93542</cdr:x>
      <cdr:y>0.46528</cdr:y>
    </cdr:to>
    <cdr:cxnSp macro="">
      <cdr:nvCxnSpPr>
        <cdr:cNvPr id="3" name="Straight Arrow Connector 2">
          <a:extLst xmlns:a="http://schemas.openxmlformats.org/drawingml/2006/main">
            <a:ext uri="{FF2B5EF4-FFF2-40B4-BE49-F238E27FC236}">
              <a16:creationId xmlns:a16="http://schemas.microsoft.com/office/drawing/2014/main" id="{1BE88647-0FB7-4658-8F1F-DF1FAEACABBD}"/>
            </a:ext>
          </a:extLst>
        </cdr:cNvPr>
        <cdr:cNvCxnSpPr/>
      </cdr:nvCxnSpPr>
      <cdr:spPr>
        <a:xfrm xmlns:a="http://schemas.openxmlformats.org/drawingml/2006/main" flipV="1">
          <a:off x="733425" y="523875"/>
          <a:ext cx="3543300" cy="752475"/>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22C7D55-028E-4833-9BB9-02A39A568E43}" type="datetimeFigureOut">
              <a:rPr lang="en-US" smtClean="0"/>
              <a:t>8/22/2019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F28105-4A25-4967-B634-92F52CE9FD87}" type="slidenum">
              <a:rPr lang="en-US" smtClean="0"/>
              <a:t>‹#›</a:t>
            </a:fld>
            <a:endParaRPr lang="en-US"/>
          </a:p>
        </p:txBody>
      </p:sp>
    </p:spTree>
    <p:extLst>
      <p:ext uri="{BB962C8B-B14F-4D97-AF65-F5344CB8AC3E}">
        <p14:creationId xmlns:p14="http://schemas.microsoft.com/office/powerpoint/2010/main" val="350786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506AE3-E085-4CC7-A276-910309C272BC}" type="datetimeFigureOut">
              <a:rPr lang="en-US" smtClean="0"/>
              <a:t>8/22/2019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FBA7C0-6F1F-410D-A743-5096778FE7F3}" type="slidenum">
              <a:rPr lang="en-US" smtClean="0"/>
              <a:t>‹#›</a:t>
            </a:fld>
            <a:endParaRPr lang="en-US"/>
          </a:p>
        </p:txBody>
      </p:sp>
    </p:spTree>
    <p:extLst>
      <p:ext uri="{BB962C8B-B14F-4D97-AF65-F5344CB8AC3E}">
        <p14:creationId xmlns:p14="http://schemas.microsoft.com/office/powerpoint/2010/main" val="422579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BA7C0-6F1F-410D-A743-5096778FE7F3}" type="slidenum">
              <a:rPr lang="en-US" smtClean="0"/>
              <a:t>34</a:t>
            </a:fld>
            <a:endParaRPr lang="en-US"/>
          </a:p>
        </p:txBody>
      </p:sp>
    </p:spTree>
    <p:extLst>
      <p:ext uri="{BB962C8B-B14F-4D97-AF65-F5344CB8AC3E}">
        <p14:creationId xmlns:p14="http://schemas.microsoft.com/office/powerpoint/2010/main" val="308857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colorngm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6700" y="2214034"/>
            <a:ext cx="6059424" cy="1840992"/>
          </a:xfrm>
          <a:prstGeom prst="rect">
            <a:avLst/>
          </a:prstGeom>
        </p:spPr>
      </p:pic>
    </p:spTree>
    <p:extLst>
      <p:ext uri="{BB962C8B-B14F-4D97-AF65-F5344CB8AC3E}">
        <p14:creationId xmlns:p14="http://schemas.microsoft.com/office/powerpoint/2010/main" val="365162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4"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6" name="Picture 5"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
        <p:nvSpPr>
          <p:cNvPr id="15" name="Content Placeholder 13"/>
          <p:cNvSpPr>
            <a:spLocks noGrp="1"/>
          </p:cNvSpPr>
          <p:nvPr>
            <p:ph sz="quarter" idx="11" hasCustomPrompt="1"/>
          </p:nvPr>
        </p:nvSpPr>
        <p:spPr>
          <a:xfrm>
            <a:off x="457200" y="1620249"/>
            <a:ext cx="8229600" cy="3919538"/>
          </a:xfrm>
          <a:prstGeom prst="rect">
            <a:avLst/>
          </a:prstGeom>
        </p:spPr>
        <p:txBody>
          <a:bodyPr vert="horz"/>
          <a:lstStyle>
            <a:lvl1pPr marL="0" indent="0">
              <a:buFontTx/>
              <a:buNone/>
              <a:defRPr baseline="0">
                <a:solidFill>
                  <a:srgbClr val="414827"/>
                </a:solidFill>
              </a:defRPr>
            </a:lvl1pPr>
            <a:lvl2pPr>
              <a:defRPr baseline="0">
                <a:solidFill>
                  <a:srgbClr val="949436"/>
                </a:solidFill>
              </a:defRPr>
            </a:lvl2pPr>
            <a:lvl3pPr>
              <a:defRPr baseline="0">
                <a:solidFill>
                  <a:srgbClr val="414827"/>
                </a:solidFill>
              </a:defRPr>
            </a:lvl3pPr>
            <a:lvl4pPr>
              <a:defRPr baseline="0">
                <a:solidFill>
                  <a:srgbClr val="414827"/>
                </a:solidFill>
              </a:defRPr>
            </a:lvl4pPr>
            <a:lvl5pPr>
              <a:defRPr>
                <a:solidFill>
                  <a:srgbClr val="41482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508000"/>
            <a:ext cx="8229600" cy="909638"/>
          </a:xfrm>
          <a:prstGeom prst="rect">
            <a:avLst/>
          </a:prstGeom>
        </p:spPr>
        <p:txBody>
          <a:bodyPr vert="horz"/>
          <a:lstStyle>
            <a:lvl1pPr>
              <a:defRPr sz="3800" baseline="0">
                <a:solidFill>
                  <a:srgbClr val="414827"/>
                </a:solidFill>
                <a:latin typeface="ITC Franklin Gothic Demi"/>
              </a:defRPr>
            </a:lvl1pPr>
          </a:lstStyle>
          <a:p>
            <a:r>
              <a:rPr lang="en-US" dirty="0"/>
              <a:t>Click to edit Master Slide</a:t>
            </a:r>
          </a:p>
        </p:txBody>
      </p:sp>
    </p:spTree>
    <p:extLst>
      <p:ext uri="{BB962C8B-B14F-4D97-AF65-F5344CB8AC3E}">
        <p14:creationId xmlns:p14="http://schemas.microsoft.com/office/powerpoint/2010/main" val="12732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a:lvl1pPr>
          </a:lstStyle>
          <a:p>
            <a:r>
              <a:rPr lang="en-US"/>
              <a:t>Click to edit Master title style</a:t>
            </a:r>
          </a:p>
        </p:txBody>
      </p:sp>
      <p:pic>
        <p:nvPicPr>
          <p:cNvPr id="3" name="Picture 2"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4" name="Picture 3"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414827"/>
                </a:solidFill>
              </a:defRPr>
            </a:lvl1pPr>
            <a:lvl2pPr>
              <a:defRPr sz="2400">
                <a:solidFill>
                  <a:srgbClr val="949436"/>
                </a:solidFill>
              </a:defRPr>
            </a:lvl2pPr>
            <a:lvl3pPr>
              <a:defRPr sz="2000">
                <a:solidFill>
                  <a:srgbClr val="414827"/>
                </a:solidFill>
              </a:defRPr>
            </a:lvl3pPr>
            <a:lvl4pPr>
              <a:defRPr sz="1800">
                <a:solidFill>
                  <a:srgbClr val="414827"/>
                </a:solidFill>
              </a:defRPr>
            </a:lvl4pPr>
            <a:lvl5pPr>
              <a:defRPr sz="1800">
                <a:solidFill>
                  <a:srgbClr val="41482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414827"/>
                </a:solidFill>
              </a:defRPr>
            </a:lvl1pPr>
            <a:lvl2pPr>
              <a:defRPr sz="2400">
                <a:solidFill>
                  <a:srgbClr val="949436"/>
                </a:solidFill>
              </a:defRPr>
            </a:lvl2pPr>
            <a:lvl3pPr>
              <a:defRPr sz="2000">
                <a:solidFill>
                  <a:srgbClr val="414827"/>
                </a:solidFill>
              </a:defRPr>
            </a:lvl3pPr>
            <a:lvl4pPr>
              <a:defRPr sz="1800">
                <a:solidFill>
                  <a:srgbClr val="414827"/>
                </a:solidFill>
              </a:defRPr>
            </a:lvl4pPr>
            <a:lvl5pPr>
              <a:defRPr sz="1800">
                <a:solidFill>
                  <a:srgbClr val="41482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9" name="Picture 8"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4148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414827"/>
                </a:solidFill>
              </a:defRPr>
            </a:lvl1pPr>
            <a:lvl2pPr>
              <a:defRPr sz="2000">
                <a:solidFill>
                  <a:srgbClr val="949436"/>
                </a:solidFill>
              </a:defRPr>
            </a:lvl2pPr>
            <a:lvl3pPr>
              <a:defRPr sz="1800">
                <a:solidFill>
                  <a:srgbClr val="414827"/>
                </a:solidFill>
              </a:defRPr>
            </a:lvl3pPr>
            <a:lvl4pPr>
              <a:defRPr sz="1600">
                <a:solidFill>
                  <a:srgbClr val="414827"/>
                </a:solidFill>
              </a:defRPr>
            </a:lvl4pPr>
            <a:lvl5pPr>
              <a:defRPr sz="1600">
                <a:solidFill>
                  <a:srgbClr val="41482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4148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414827"/>
                </a:solidFill>
              </a:defRPr>
            </a:lvl1pPr>
            <a:lvl2pPr>
              <a:defRPr sz="2000">
                <a:solidFill>
                  <a:srgbClr val="949436"/>
                </a:solidFill>
              </a:defRPr>
            </a:lvl2pPr>
            <a:lvl3pPr>
              <a:defRPr sz="1800">
                <a:solidFill>
                  <a:srgbClr val="414827"/>
                </a:solidFill>
              </a:defRPr>
            </a:lvl3pPr>
            <a:lvl4pPr>
              <a:defRPr sz="1600">
                <a:solidFill>
                  <a:srgbClr val="414827"/>
                </a:solidFill>
              </a:defRPr>
            </a:lvl4pPr>
            <a:lvl5pPr>
              <a:defRPr sz="1600">
                <a:solidFill>
                  <a:srgbClr val="414827"/>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GMC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6657" y="6068864"/>
            <a:ext cx="1935242" cy="584873"/>
          </a:xfrm>
          <a:prstGeom prst="rect">
            <a:avLst/>
          </a:prstGeom>
        </p:spPr>
      </p:pic>
      <p:pic>
        <p:nvPicPr>
          <p:cNvPr id="11" name="Picture 10" descr="tagline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736" y="6454193"/>
            <a:ext cx="3945467" cy="2223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5" name="Rectangle 20"/>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6" name="Rectangle 21"/>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55150D08-FB53-4A83-9753-EF25F409377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84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6FDEAA7-CDB4-4949-9AE8-470A3D6A604C}" type="datetimeFigureOut">
              <a:rPr lang="en-US">
                <a:solidFill>
                  <a:prstClr val="black">
                    <a:tint val="75000"/>
                  </a:prstClr>
                </a:solidFill>
              </a:rPr>
              <a:pPr>
                <a:defRPr/>
              </a:pPr>
              <a:t>8/22/2019</a:t>
            </a:fld>
            <a:endParaRPr lang="en-US">
              <a:solidFill>
                <a:prstClr val="black">
                  <a:tint val="75000"/>
                </a:prstClr>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7AAE56-502B-439F-9E35-6906C404B7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602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3491"/>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82" r:id="rId4"/>
    <p:sldLayoutId id="2147483683" r:id="rId5"/>
    <p:sldLayoutId id="2147483686" r:id="rId6"/>
    <p:sldLayoutId id="2147483687" r:id="rId7"/>
  </p:sldLayoutIdLst>
  <p:txStyles>
    <p:titleStyle>
      <a:lvl1pPr algn="l" defTabSz="457200" rtl="0" eaLnBrk="1" latinLnBrk="0" hangingPunct="1">
        <a:spcBef>
          <a:spcPct val="0"/>
        </a:spcBef>
        <a:buNone/>
        <a:defRPr sz="4400" kern="1200">
          <a:solidFill>
            <a:srgbClr val="41482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ITC Franklin Gothic 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ITC Franklin Gothic 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ITC Franklin Gothic 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ITC Franklin Gothic 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ITC 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275208" y="417250"/>
            <a:ext cx="8780016" cy="1553699"/>
          </a:xfrm>
          <a:prstGeom prst="rect">
            <a:avLst/>
          </a:prstGeom>
          <a:noFill/>
          <a:ln w="38100">
            <a:noFill/>
            <a:miter lim="800000"/>
            <a:headEnd/>
            <a:tailEnd/>
          </a:ln>
        </p:spPr>
        <p:txBody>
          <a:bodyPr anchor="ctr"/>
          <a:lstStyle/>
          <a:p>
            <a:pPr algn="ctr">
              <a:spcAft>
                <a:spcPct val="25000"/>
              </a:spcAft>
              <a:defRPr/>
            </a:pPr>
            <a:r>
              <a:rPr lang="en-US" sz="3200" b="1" dirty="0">
                <a:solidFill>
                  <a:schemeClr val="tx1">
                    <a:lumMod val="65000"/>
                    <a:lumOff val="35000"/>
                  </a:schemeClr>
                </a:solidFill>
                <a:latin typeface="Segoe UI" pitchFamily="34" charset="0"/>
                <a:cs typeface="Segoe UI" pitchFamily="34" charset="0"/>
              </a:rPr>
              <a:t>Georgia Mountains Healthcare Coalition</a:t>
            </a:r>
          </a:p>
          <a:p>
            <a:pPr algn="ctr">
              <a:spcAft>
                <a:spcPct val="25000"/>
              </a:spcAft>
              <a:defRPr/>
            </a:pPr>
            <a:r>
              <a:rPr lang="en-US" sz="2400" b="1" dirty="0">
                <a:solidFill>
                  <a:schemeClr val="tx1">
                    <a:lumMod val="65000"/>
                    <a:lumOff val="35000"/>
                  </a:schemeClr>
                </a:solidFill>
                <a:latin typeface="Segoe UI" pitchFamily="34" charset="0"/>
                <a:cs typeface="Segoe UI" pitchFamily="34" charset="0"/>
              </a:rPr>
              <a:t>(Region B) Quarterly Meeting</a:t>
            </a:r>
          </a:p>
        </p:txBody>
      </p:sp>
      <p:sp>
        <p:nvSpPr>
          <p:cNvPr id="3" name="Rectangle 2"/>
          <p:cNvSpPr/>
          <p:nvPr/>
        </p:nvSpPr>
        <p:spPr>
          <a:xfrm>
            <a:off x="2824440" y="5017550"/>
            <a:ext cx="5965246" cy="609398"/>
          </a:xfrm>
          <a:prstGeom prst="rect">
            <a:avLst/>
          </a:prstGeom>
        </p:spPr>
        <p:txBody>
          <a:bodyPr wrap="square" anchor="t">
            <a:spAutoFit/>
          </a:bodyPr>
          <a:lstStyle/>
          <a:p>
            <a:pPr>
              <a:lnSpc>
                <a:spcPct val="80000"/>
              </a:lnSpc>
              <a:spcBef>
                <a:spcPct val="20000"/>
              </a:spcBef>
              <a:spcAft>
                <a:spcPct val="30000"/>
              </a:spcAft>
              <a:defRPr/>
            </a:pPr>
            <a:r>
              <a:rPr lang="en-US" sz="1600" dirty="0">
                <a:solidFill>
                  <a:schemeClr val="tx1">
                    <a:lumMod val="65000"/>
                    <a:lumOff val="35000"/>
                  </a:schemeClr>
                </a:solidFill>
                <a:latin typeface="Segoe UI" pitchFamily="34" charset="0"/>
                <a:cs typeface="Segoe UI" pitchFamily="34" charset="0"/>
              </a:rPr>
              <a:t>Presented by: Donna Sue Campbell and Matthew Crumpton</a:t>
            </a:r>
          </a:p>
          <a:p>
            <a:pPr>
              <a:lnSpc>
                <a:spcPct val="80000"/>
              </a:lnSpc>
              <a:spcBef>
                <a:spcPct val="20000"/>
              </a:spcBef>
              <a:spcAft>
                <a:spcPct val="30000"/>
              </a:spcAft>
              <a:defRPr/>
            </a:pPr>
            <a:r>
              <a:rPr lang="en-US" sz="1600" dirty="0">
                <a:solidFill>
                  <a:schemeClr val="tx1">
                    <a:lumMod val="65000"/>
                    <a:lumOff val="35000"/>
                  </a:schemeClr>
                </a:solidFill>
                <a:latin typeface="Segoe UI"/>
                <a:cs typeface="Segoe UI"/>
              </a:rPr>
              <a:t>Date: August 21, 2019</a:t>
            </a:r>
            <a:endParaRPr lang="en-US" sz="1600" dirty="0">
              <a:solidFill>
                <a:schemeClr val="tx1">
                  <a:lumMod val="65000"/>
                  <a:lumOff val="35000"/>
                </a:schemeClr>
              </a:solidFill>
              <a:latin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994" y="2192784"/>
            <a:ext cx="2820783" cy="2457450"/>
          </a:xfrm>
          <a:prstGeom prst="rect">
            <a:avLst/>
          </a:prstGeom>
        </p:spPr>
      </p:pic>
    </p:spTree>
    <p:extLst>
      <p:ext uri="{BB962C8B-B14F-4D97-AF65-F5344CB8AC3E}">
        <p14:creationId xmlns:p14="http://schemas.microsoft.com/office/powerpoint/2010/main" val="185682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05" y="150920"/>
            <a:ext cx="8967926" cy="1083076"/>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142931" y="310185"/>
            <a:ext cx="8839200" cy="990600"/>
          </a:xfrm>
        </p:spPr>
        <p:txBody>
          <a:bodyPr>
            <a:noAutofit/>
          </a:bodyPr>
          <a:lstStyle/>
          <a:p>
            <a:pPr eaLnBrk="1" fontAlgn="auto" hangingPunct="1">
              <a:lnSpc>
                <a:spcPts val="4500"/>
              </a:lnSpc>
              <a:spcAft>
                <a:spcPts val="0"/>
              </a:spcAft>
              <a:defRPr/>
            </a:pPr>
            <a:r>
              <a:rPr lang="en-US" b="1" dirty="0">
                <a:effectLst>
                  <a:outerShdw blurRad="38100" dist="38100" dir="2700000" algn="tl">
                    <a:srgbClr val="000000">
                      <a:alpha val="43137"/>
                    </a:srgbClr>
                  </a:outerShdw>
                </a:effectLst>
              </a:rPr>
              <a:t>What is in the AAR?</a:t>
            </a:r>
          </a:p>
        </p:txBody>
      </p:sp>
      <p:sp>
        <p:nvSpPr>
          <p:cNvPr id="10" name="Text Placeholder 9"/>
          <p:cNvSpPr>
            <a:spLocks noGrp="1"/>
          </p:cNvSpPr>
          <p:nvPr>
            <p:ph sz="half" idx="2"/>
          </p:nvPr>
        </p:nvSpPr>
        <p:spPr>
          <a:xfrm>
            <a:off x="4478482" y="1485900"/>
            <a:ext cx="4229100" cy="4525963"/>
          </a:xfrm>
        </p:spPr>
        <p:txBody>
          <a:bodyPr/>
          <a:lstStyle/>
          <a:p>
            <a:pPr marL="285750" indent="-285750">
              <a:buFont typeface="Arial" panose="020B0604020202020204" pitchFamily="34" charset="0"/>
              <a:buChar char="•"/>
            </a:pPr>
            <a:r>
              <a:rPr lang="en-US" sz="2800" dirty="0">
                <a:latin typeface="+mj-lt"/>
              </a:rPr>
              <a:t>What was the exercise?</a:t>
            </a:r>
          </a:p>
          <a:p>
            <a:pPr marL="285750" indent="-285750">
              <a:buFont typeface="Arial" panose="020B0604020202020204" pitchFamily="34" charset="0"/>
              <a:buChar char="•"/>
            </a:pPr>
            <a:r>
              <a:rPr lang="en-US" sz="2800" dirty="0">
                <a:latin typeface="+mj-lt"/>
              </a:rPr>
              <a:t>How was it planned?</a:t>
            </a:r>
          </a:p>
          <a:p>
            <a:pPr marL="285750" indent="-285750">
              <a:buFont typeface="Arial" panose="020B0604020202020204" pitchFamily="34" charset="0"/>
              <a:buChar char="•"/>
            </a:pPr>
            <a:r>
              <a:rPr lang="en-US" sz="2800" dirty="0">
                <a:latin typeface="+mj-lt"/>
              </a:rPr>
              <a:t>Who participated?</a:t>
            </a:r>
          </a:p>
          <a:p>
            <a:pPr marL="285750" indent="-285750">
              <a:buFont typeface="Arial" panose="020B0604020202020204" pitchFamily="34" charset="0"/>
              <a:buChar char="•"/>
            </a:pPr>
            <a:r>
              <a:rPr lang="en-US" sz="2800" dirty="0">
                <a:latin typeface="+mj-lt"/>
              </a:rPr>
              <a:t>What did we learn?</a:t>
            </a:r>
          </a:p>
          <a:p>
            <a:pPr marL="285750" indent="-285750">
              <a:buFont typeface="Arial" panose="020B0604020202020204" pitchFamily="34" charset="0"/>
              <a:buChar char="•"/>
            </a:pPr>
            <a:r>
              <a:rPr lang="en-US" sz="2800" dirty="0">
                <a:latin typeface="+mj-lt"/>
              </a:rPr>
              <a:t>Where do we go from here?</a:t>
            </a:r>
          </a:p>
        </p:txBody>
      </p:sp>
      <p:pic>
        <p:nvPicPr>
          <p:cNvPr id="6" name="Content Placeholder 5">
            <a:extLst>
              <a:ext uri="{FF2B5EF4-FFF2-40B4-BE49-F238E27FC236}">
                <a16:creationId xmlns:a16="http://schemas.microsoft.com/office/drawing/2014/main" id="{EC90EC8E-58B8-414B-9756-784125384153}"/>
              </a:ext>
            </a:extLst>
          </p:cNvPr>
          <p:cNvPicPr>
            <a:picLocks noGrp="1" noChangeAspect="1"/>
          </p:cNvPicPr>
          <p:nvPr>
            <p:ph sz="half" idx="1"/>
          </p:nvPr>
        </p:nvPicPr>
        <p:blipFill>
          <a:blip r:embed="rId2"/>
          <a:stretch>
            <a:fillRect/>
          </a:stretch>
        </p:blipFill>
        <p:spPr>
          <a:xfrm>
            <a:off x="528012" y="1233996"/>
            <a:ext cx="3398214" cy="4525963"/>
          </a:xfrm>
        </p:spPr>
      </p:pic>
    </p:spTree>
    <p:extLst>
      <p:ext uri="{BB962C8B-B14F-4D97-AF65-F5344CB8AC3E}">
        <p14:creationId xmlns:p14="http://schemas.microsoft.com/office/powerpoint/2010/main" val="52016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0931"/>
            <a:ext cx="3539198" cy="3142293"/>
          </a:xfrm>
        </p:spPr>
        <p:txBody>
          <a:bodyPr>
            <a:normAutofit/>
          </a:bodyPr>
          <a:lstStyle/>
          <a:p>
            <a:pPr algn="ctr"/>
            <a:r>
              <a:rPr lang="en-US" b="1" dirty="0">
                <a:effectLst>
                  <a:outerShdw blurRad="38100" dist="38100" dir="2700000" algn="tl">
                    <a:srgbClr val="000000">
                      <a:alpha val="43137"/>
                    </a:srgbClr>
                  </a:outerShdw>
                </a:effectLst>
              </a:rPr>
              <a:t>Exercise</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Overview</a:t>
            </a:r>
          </a:p>
        </p:txBody>
      </p:sp>
      <p:pic>
        <p:nvPicPr>
          <p:cNvPr id="5" name="Picture 4">
            <a:extLst>
              <a:ext uri="{FF2B5EF4-FFF2-40B4-BE49-F238E27FC236}">
                <a16:creationId xmlns:a16="http://schemas.microsoft.com/office/drawing/2014/main" id="{6C321448-6EC8-4D0F-9A8B-DE0FA3B7EAD8}"/>
              </a:ext>
            </a:extLst>
          </p:cNvPr>
          <p:cNvPicPr>
            <a:picLocks noChangeAspect="1"/>
          </p:cNvPicPr>
          <p:nvPr/>
        </p:nvPicPr>
        <p:blipFill>
          <a:blip r:embed="rId2"/>
          <a:stretch>
            <a:fillRect/>
          </a:stretch>
        </p:blipFill>
        <p:spPr>
          <a:xfrm>
            <a:off x="3104131" y="73891"/>
            <a:ext cx="5001345" cy="5684982"/>
          </a:xfrm>
          <a:prstGeom prst="rect">
            <a:avLst/>
          </a:prstGeom>
        </p:spPr>
      </p:pic>
    </p:spTree>
    <p:extLst>
      <p:ext uri="{BB962C8B-B14F-4D97-AF65-F5344CB8AC3E}">
        <p14:creationId xmlns:p14="http://schemas.microsoft.com/office/powerpoint/2010/main" val="104595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51"/>
            <a:ext cx="8783782" cy="848086"/>
          </a:xfrm>
        </p:spPr>
        <p:txBody>
          <a:bodyPr>
            <a:normAutofit/>
          </a:bodyPr>
          <a:lstStyle/>
          <a:p>
            <a:pPr algn="ctr"/>
            <a:r>
              <a:rPr lang="en-US" b="1" dirty="0">
                <a:effectLst>
                  <a:outerShdw blurRad="38100" dist="38100" dir="2700000" algn="tl">
                    <a:srgbClr val="000000">
                      <a:alpha val="43137"/>
                    </a:srgbClr>
                  </a:outerShdw>
                </a:effectLst>
              </a:rPr>
              <a:t>Participating Organizations</a:t>
            </a:r>
          </a:p>
        </p:txBody>
      </p:sp>
      <p:pic>
        <p:nvPicPr>
          <p:cNvPr id="5" name="Picture 4">
            <a:extLst>
              <a:ext uri="{FF2B5EF4-FFF2-40B4-BE49-F238E27FC236}">
                <a16:creationId xmlns:a16="http://schemas.microsoft.com/office/drawing/2014/main" id="{D76A2C1F-5970-4C80-B0F3-4BB43358674C}"/>
              </a:ext>
            </a:extLst>
          </p:cNvPr>
          <p:cNvPicPr>
            <a:picLocks noChangeAspect="1"/>
          </p:cNvPicPr>
          <p:nvPr/>
        </p:nvPicPr>
        <p:blipFill>
          <a:blip r:embed="rId2"/>
          <a:stretch>
            <a:fillRect/>
          </a:stretch>
        </p:blipFill>
        <p:spPr>
          <a:xfrm>
            <a:off x="2268318" y="794328"/>
            <a:ext cx="4607363" cy="4973780"/>
          </a:xfrm>
          <a:prstGeom prst="rect">
            <a:avLst/>
          </a:prstGeom>
        </p:spPr>
      </p:pic>
    </p:spTree>
    <p:extLst>
      <p:ext uri="{BB962C8B-B14F-4D97-AF65-F5344CB8AC3E}">
        <p14:creationId xmlns:p14="http://schemas.microsoft.com/office/powerpoint/2010/main" val="373851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7116" y="617649"/>
            <a:ext cx="3705497" cy="3200400"/>
          </a:xfrm>
        </p:spPr>
        <p:txBody>
          <a:bodyPr>
            <a:normAutofit/>
          </a:bodyPr>
          <a:lstStyle/>
          <a:p>
            <a:r>
              <a:rPr lang="en-US" dirty="0"/>
              <a:t>Regional Analysis of Core Capabilities</a:t>
            </a:r>
          </a:p>
        </p:txBody>
      </p:sp>
      <p:pic>
        <p:nvPicPr>
          <p:cNvPr id="5" name="Picture 4">
            <a:extLst>
              <a:ext uri="{FF2B5EF4-FFF2-40B4-BE49-F238E27FC236}">
                <a16:creationId xmlns:a16="http://schemas.microsoft.com/office/drawing/2014/main" id="{3FFAB0AF-685F-4B56-A9E2-07D6993E9E1D}"/>
              </a:ext>
            </a:extLst>
          </p:cNvPr>
          <p:cNvPicPr>
            <a:picLocks noChangeAspect="1"/>
          </p:cNvPicPr>
          <p:nvPr/>
        </p:nvPicPr>
        <p:blipFill>
          <a:blip r:embed="rId2"/>
          <a:stretch>
            <a:fillRect/>
          </a:stretch>
        </p:blipFill>
        <p:spPr>
          <a:xfrm>
            <a:off x="-1" y="0"/>
            <a:ext cx="6132945" cy="5787302"/>
          </a:xfrm>
          <a:prstGeom prst="rect">
            <a:avLst/>
          </a:prstGeom>
        </p:spPr>
      </p:pic>
    </p:spTree>
    <p:extLst>
      <p:ext uri="{BB962C8B-B14F-4D97-AF65-F5344CB8AC3E}">
        <p14:creationId xmlns:p14="http://schemas.microsoft.com/office/powerpoint/2010/main" val="287774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09649"/>
            <a:ext cx="6936509" cy="3058424"/>
          </a:xfrm>
        </p:spPr>
        <p:txBody>
          <a:bodyPr>
            <a:normAutofit/>
          </a:bodyPr>
          <a:lstStyle/>
          <a:p>
            <a:r>
              <a:rPr lang="en-US" sz="3600" dirty="0"/>
              <a:t>Regional Analysis of Core Capabilities</a:t>
            </a:r>
          </a:p>
        </p:txBody>
      </p:sp>
      <p:pic>
        <p:nvPicPr>
          <p:cNvPr id="4" name="Picture 3">
            <a:extLst>
              <a:ext uri="{FF2B5EF4-FFF2-40B4-BE49-F238E27FC236}">
                <a16:creationId xmlns:a16="http://schemas.microsoft.com/office/drawing/2014/main" id="{B3BC847D-B5D8-422B-A30D-D856F1B50446}"/>
              </a:ext>
            </a:extLst>
          </p:cNvPr>
          <p:cNvPicPr>
            <a:picLocks noChangeAspect="1"/>
          </p:cNvPicPr>
          <p:nvPr/>
        </p:nvPicPr>
        <p:blipFill>
          <a:blip r:embed="rId2"/>
          <a:stretch>
            <a:fillRect/>
          </a:stretch>
        </p:blipFill>
        <p:spPr>
          <a:xfrm>
            <a:off x="328727" y="1471752"/>
            <a:ext cx="6620799" cy="4191585"/>
          </a:xfrm>
          <a:prstGeom prst="rect">
            <a:avLst/>
          </a:prstGeom>
        </p:spPr>
      </p:pic>
    </p:spTree>
    <p:extLst>
      <p:ext uri="{BB962C8B-B14F-4D97-AF65-F5344CB8AC3E}">
        <p14:creationId xmlns:p14="http://schemas.microsoft.com/office/powerpoint/2010/main" val="230040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254730"/>
            <a:ext cx="8815526" cy="4740560"/>
          </a:xfrm>
        </p:spPr>
        <p:txBody>
          <a:bodyPr/>
          <a:lstStyle/>
          <a:p>
            <a:r>
              <a:rPr lang="en-US" sz="1800" b="1" dirty="0">
                <a:solidFill>
                  <a:srgbClr val="000000"/>
                </a:solidFill>
                <a:latin typeface="Calibri" panose="020F0502020204030204" pitchFamily="34" charset="0"/>
              </a:rPr>
              <a:t>C</a:t>
            </a:r>
            <a:r>
              <a:rPr lang="en-US" sz="1400" b="1" dirty="0">
                <a:solidFill>
                  <a:srgbClr val="000000"/>
                </a:solidFill>
                <a:latin typeface="Calibri" panose="020F0502020204030204" pitchFamily="34" charset="0"/>
              </a:rPr>
              <a:t>ORE </a:t>
            </a:r>
            <a:r>
              <a:rPr lang="en-US" sz="1800" b="1" dirty="0">
                <a:solidFill>
                  <a:srgbClr val="000000"/>
                </a:solidFill>
                <a:latin typeface="Calibri" panose="020F0502020204030204" pitchFamily="34" charset="0"/>
              </a:rPr>
              <a:t>C</a:t>
            </a:r>
            <a:r>
              <a:rPr lang="en-US" sz="1400" b="1" dirty="0">
                <a:solidFill>
                  <a:srgbClr val="000000"/>
                </a:solidFill>
                <a:latin typeface="Calibri" panose="020F0502020204030204" pitchFamily="34" charset="0"/>
              </a:rPr>
              <a:t>APABILITY</a:t>
            </a:r>
            <a:r>
              <a:rPr lang="en-US" sz="1800" b="1" dirty="0">
                <a:solidFill>
                  <a:srgbClr val="000000"/>
                </a:solidFill>
                <a:latin typeface="Calibri" panose="020F0502020204030204" pitchFamily="34" charset="0"/>
              </a:rPr>
              <a:t>: F</a:t>
            </a:r>
            <a:r>
              <a:rPr lang="en-US" sz="1400" b="1" dirty="0">
                <a:solidFill>
                  <a:srgbClr val="000000"/>
                </a:solidFill>
                <a:latin typeface="Calibri" panose="020F0502020204030204" pitchFamily="34" charset="0"/>
              </a:rPr>
              <a:t>OUNDATION FOR </a:t>
            </a:r>
            <a:r>
              <a:rPr lang="en-US" sz="1800" b="1" dirty="0">
                <a:solidFill>
                  <a:srgbClr val="000000"/>
                </a:solidFill>
                <a:latin typeface="Calibri" panose="020F0502020204030204" pitchFamily="34" charset="0"/>
              </a:rPr>
              <a:t>H</a:t>
            </a:r>
            <a:r>
              <a:rPr lang="en-US" sz="1400" b="1" dirty="0">
                <a:solidFill>
                  <a:srgbClr val="000000"/>
                </a:solidFill>
                <a:latin typeface="Calibri" panose="020F0502020204030204" pitchFamily="34" charset="0"/>
              </a:rPr>
              <a:t>EALTH </a:t>
            </a:r>
            <a:r>
              <a:rPr lang="en-US" sz="1800" b="1" dirty="0">
                <a:solidFill>
                  <a:srgbClr val="000000"/>
                </a:solidFill>
                <a:latin typeface="Calibri" panose="020F0502020204030204" pitchFamily="34" charset="0"/>
              </a:rPr>
              <a:t>C</a:t>
            </a:r>
            <a:r>
              <a:rPr lang="en-US" sz="1400" b="1" dirty="0">
                <a:solidFill>
                  <a:srgbClr val="000000"/>
                </a:solidFill>
                <a:latin typeface="Calibri" panose="020F0502020204030204" pitchFamily="34" charset="0"/>
              </a:rPr>
              <a:t>ARE AND </a:t>
            </a:r>
            <a:r>
              <a:rPr lang="en-US" sz="1800" b="1" dirty="0">
                <a:solidFill>
                  <a:srgbClr val="000000"/>
                </a:solidFill>
                <a:latin typeface="Calibri" panose="020F0502020204030204" pitchFamily="34" charset="0"/>
              </a:rPr>
              <a:t>M</a:t>
            </a:r>
            <a:r>
              <a:rPr lang="en-US" sz="1400" b="1" dirty="0">
                <a:solidFill>
                  <a:srgbClr val="000000"/>
                </a:solidFill>
                <a:latin typeface="Calibri" panose="020F0502020204030204" pitchFamily="34" charset="0"/>
              </a:rPr>
              <a:t>EDICAL </a:t>
            </a:r>
            <a:r>
              <a:rPr lang="en-US" sz="1800" b="1" dirty="0">
                <a:solidFill>
                  <a:srgbClr val="000000"/>
                </a:solidFill>
                <a:latin typeface="Calibri" panose="020F0502020204030204" pitchFamily="34" charset="0"/>
              </a:rPr>
              <a:t>R</a:t>
            </a:r>
            <a:r>
              <a:rPr lang="en-US" sz="1400" b="1" dirty="0">
                <a:solidFill>
                  <a:srgbClr val="000000"/>
                </a:solidFill>
                <a:latin typeface="Calibri" panose="020F0502020204030204" pitchFamily="34" charset="0"/>
              </a:rPr>
              <a:t>EADINESS </a:t>
            </a:r>
            <a:endParaRPr lang="en-US" sz="1400"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Strengths: </a:t>
            </a:r>
            <a:endParaRPr lang="en-US" sz="1400" dirty="0">
              <a:solidFill>
                <a:srgbClr val="000000"/>
              </a:solidFill>
              <a:latin typeface="Calibri" panose="020F0502020204030204" pitchFamily="34" charset="0"/>
            </a:endParaRPr>
          </a:p>
          <a:p>
            <a:r>
              <a:rPr lang="en-US" sz="1400" dirty="0">
                <a:solidFill>
                  <a:srgbClr val="000000"/>
                </a:solidFill>
                <a:latin typeface="Wingdings" panose="05000000000000000000" pitchFamily="2" charset="2"/>
              </a:rPr>
              <a:t> </a:t>
            </a:r>
            <a:r>
              <a:rPr lang="en-US" sz="1400" dirty="0">
                <a:solidFill>
                  <a:srgbClr val="000000"/>
                </a:solidFill>
                <a:latin typeface="Calibri" panose="020F0502020204030204" pitchFamily="34" charset="0"/>
              </a:rPr>
              <a:t>Most frontline facilities within Coalition B are aware of and exercise identify, isolate, and inform procedures. These procedures are regularly tested and include no notice arrivals of symptomatic patients with a positive travel history and exercise calls to 1-866-PUB-HLTH. </a:t>
            </a:r>
          </a:p>
          <a:p>
            <a:r>
              <a:rPr lang="en-US" sz="1400" dirty="0">
                <a:solidFill>
                  <a:srgbClr val="000000"/>
                </a:solidFill>
                <a:latin typeface="Wingdings" panose="05000000000000000000" pitchFamily="2" charset="2"/>
              </a:rPr>
              <a:t> </a:t>
            </a:r>
            <a:r>
              <a:rPr lang="en-US" sz="1400" dirty="0">
                <a:solidFill>
                  <a:srgbClr val="000000"/>
                </a:solidFill>
                <a:latin typeface="Calibri" panose="020F0502020204030204" pitchFamily="34" charset="0"/>
              </a:rPr>
              <a:t>Most Region B participants have identified Highly Infectious Disease (HID) patients as a risk through conducting hazard vulnerabilities and risks assessments and are aware of regional resources available through the healthcare coalition </a:t>
            </a:r>
          </a:p>
          <a:p>
            <a:r>
              <a:rPr lang="en-US" sz="1400" dirty="0">
                <a:solidFill>
                  <a:srgbClr val="000000"/>
                </a:solidFill>
                <a:latin typeface="Wingdings" panose="05000000000000000000" pitchFamily="2" charset="2"/>
              </a:rPr>
              <a:t> </a:t>
            </a:r>
            <a:r>
              <a:rPr lang="en-US" sz="1400" dirty="0">
                <a:solidFill>
                  <a:srgbClr val="000000"/>
                </a:solidFill>
                <a:latin typeface="Calibri" panose="020F0502020204030204" pitchFamily="34" charset="0"/>
              </a:rPr>
              <a:t>Some participating organizations report strong confidence in their facility’s screening practices that lead to early identification of an HID patient. </a:t>
            </a:r>
          </a:p>
          <a:p>
            <a:endParaRPr lang="en-US" sz="1400"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Opportunities for Improvement: </a:t>
            </a:r>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 </a:t>
            </a:r>
            <a:r>
              <a:rPr lang="en-US" sz="1400" u="sng" dirty="0">
                <a:solidFill>
                  <a:srgbClr val="000000"/>
                </a:solidFill>
                <a:latin typeface="Calibri" panose="020F0502020204030204" pitchFamily="34" charset="0"/>
              </a:rPr>
              <a:t>Education on Identify, Isolate, and Inform</a:t>
            </a:r>
            <a:r>
              <a:rPr lang="en-US" sz="1400" dirty="0">
                <a:solidFill>
                  <a:srgbClr val="000000"/>
                </a:solidFill>
                <a:latin typeface="Calibri" panose="020F0502020204030204" pitchFamily="34" charset="0"/>
              </a:rPr>
              <a:t>: Though many frontline facilities are familiar with identify, isolate, and inform procedures, there are a few facilities and agencies that remain unclear on their specific role as a frontline facility and how their response should look like when encountering a patient with symptoms and a positive travel history. </a:t>
            </a:r>
            <a:r>
              <a:rPr lang="en-US" sz="1400" dirty="0">
                <a:solidFill>
                  <a:srgbClr val="000000"/>
                </a:solidFill>
                <a:latin typeface="Wingdings" panose="05000000000000000000" pitchFamily="2" charset="2"/>
              </a:rPr>
              <a:t> </a:t>
            </a:r>
            <a:r>
              <a:rPr lang="en-US" sz="1400" dirty="0">
                <a:solidFill>
                  <a:srgbClr val="000000"/>
                </a:solidFill>
                <a:latin typeface="Calibri" panose="020F0502020204030204" pitchFamily="34" charset="0"/>
              </a:rPr>
              <a:t>It is recommended that education and training be conducted regarding identify, isolate, and inform procedures for all entities within the coalition. It is critical that each member of the coalition have a working knowledge of the appropriate procedures when encountering possible EVD or other special pathogen patients. </a:t>
            </a:r>
          </a:p>
          <a:p>
            <a:endParaRPr lang="en-US" sz="1400" dirty="0">
              <a:solidFill>
                <a:srgbClr val="000000"/>
              </a:solidFill>
              <a:latin typeface="Calibri" panose="020F0502020204030204" pitchFamily="34" charset="0"/>
            </a:endParaRPr>
          </a:p>
          <a:p>
            <a:pPr algn="ctr"/>
            <a:r>
              <a:rPr lang="en-US" sz="1400" dirty="0">
                <a:solidFill>
                  <a:srgbClr val="000000"/>
                </a:solidFill>
                <a:latin typeface="Calibri" panose="020F0502020204030204" pitchFamily="34" charset="0"/>
              </a:rPr>
              <a:t>• </a:t>
            </a:r>
            <a:r>
              <a:rPr lang="en-US" sz="1400" u="sng" dirty="0">
                <a:solidFill>
                  <a:srgbClr val="000000"/>
                </a:solidFill>
                <a:latin typeface="Calibri" panose="020F0502020204030204" pitchFamily="34" charset="0"/>
              </a:rPr>
              <a:t>Infection Control training for registration/intake staff: </a:t>
            </a:r>
            <a:r>
              <a:rPr lang="en-US" sz="1400" dirty="0">
                <a:solidFill>
                  <a:srgbClr val="000000"/>
                </a:solidFill>
                <a:latin typeface="Calibri" panose="020F0502020204030204" pitchFamily="34" charset="0"/>
              </a:rPr>
              <a:t>Some facilities identified areas of improvements regarding screening practices and resources for frontline staff. </a:t>
            </a:r>
            <a:r>
              <a:rPr lang="en-US" sz="1400" dirty="0">
                <a:solidFill>
                  <a:srgbClr val="000000"/>
                </a:solidFill>
                <a:latin typeface="Wingdings" panose="05000000000000000000" pitchFamily="2" charset="2"/>
              </a:rPr>
              <a:t> </a:t>
            </a:r>
            <a:r>
              <a:rPr lang="en-US" sz="1400" dirty="0">
                <a:solidFill>
                  <a:srgbClr val="000000"/>
                </a:solidFill>
                <a:latin typeface="Calibri" panose="020F0502020204030204" pitchFamily="34" charset="0"/>
              </a:rPr>
              <a:t>It is recommended that registration and intake staff be included in awareness level training for EVD and other special pathogen patients, with emphasis on travel questions and symptoms to look for. </a:t>
            </a:r>
          </a:p>
          <a:p>
            <a:pPr algn="ctr"/>
            <a:endParaRPr lang="en-US" sz="1400" dirty="0">
              <a:solidFill>
                <a:srgbClr val="000000"/>
              </a:solidFill>
              <a:latin typeface="Calibri" panose="020F0502020204030204" pitchFamily="34" charset="0"/>
            </a:endParaRPr>
          </a:p>
          <a:p>
            <a:pPr>
              <a:lnSpc>
                <a:spcPct val="150000"/>
              </a:lnSpc>
              <a:spcBef>
                <a:spcPts val="1200"/>
              </a:spcBef>
              <a:spcAft>
                <a:spcPts val="800"/>
              </a:spcAft>
            </a:pPr>
            <a:endParaRPr lang="en-US" sz="1400" dirty="0"/>
          </a:p>
        </p:txBody>
      </p:sp>
      <p:sp>
        <p:nvSpPr>
          <p:cNvPr id="2" name="Title 1">
            <a:extLst>
              <a:ext uri="{FF2B5EF4-FFF2-40B4-BE49-F238E27FC236}">
                <a16:creationId xmlns:a16="http://schemas.microsoft.com/office/drawing/2014/main" id="{639AB076-1645-4035-A11C-B91AAB98CB2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5403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8815526" cy="4740560"/>
          </a:xfrm>
        </p:spPr>
        <p:txBody>
          <a:bodyPr/>
          <a:lstStyle/>
          <a:p>
            <a:r>
              <a:rPr lang="en-US" sz="2000" b="1" dirty="0">
                <a:solidFill>
                  <a:srgbClr val="000000"/>
                </a:solidFill>
                <a:latin typeface="Calibri" panose="020F0502020204030204" pitchFamily="34" charset="0"/>
              </a:rPr>
              <a:t>C</a:t>
            </a:r>
            <a:r>
              <a:rPr lang="en-US" sz="1600" b="1" dirty="0">
                <a:solidFill>
                  <a:srgbClr val="000000"/>
                </a:solidFill>
                <a:latin typeface="Calibri" panose="020F0502020204030204" pitchFamily="34" charset="0"/>
              </a:rPr>
              <a:t>ORE </a:t>
            </a:r>
            <a:r>
              <a:rPr lang="en-US" sz="2000" b="1" dirty="0">
                <a:solidFill>
                  <a:srgbClr val="000000"/>
                </a:solidFill>
                <a:latin typeface="Calibri" panose="020F0502020204030204" pitchFamily="34" charset="0"/>
              </a:rPr>
              <a:t>C</a:t>
            </a:r>
            <a:r>
              <a:rPr lang="en-US" sz="1600" b="1" dirty="0">
                <a:solidFill>
                  <a:srgbClr val="000000"/>
                </a:solidFill>
                <a:latin typeface="Calibri" panose="020F0502020204030204" pitchFamily="34" charset="0"/>
              </a:rPr>
              <a:t>APABILITY</a:t>
            </a:r>
            <a:r>
              <a:rPr lang="en-US" sz="2000" b="1" dirty="0">
                <a:solidFill>
                  <a:srgbClr val="000000"/>
                </a:solidFill>
                <a:latin typeface="Calibri" panose="020F0502020204030204" pitchFamily="34" charset="0"/>
              </a:rPr>
              <a:t>: H</a:t>
            </a:r>
            <a:r>
              <a:rPr lang="en-US" sz="1600" b="1" dirty="0">
                <a:solidFill>
                  <a:srgbClr val="000000"/>
                </a:solidFill>
                <a:latin typeface="Calibri" panose="020F0502020204030204" pitchFamily="34" charset="0"/>
              </a:rPr>
              <a:t>EALTH </a:t>
            </a:r>
            <a:r>
              <a:rPr lang="en-US" sz="2000" b="1" dirty="0">
                <a:solidFill>
                  <a:srgbClr val="000000"/>
                </a:solidFill>
                <a:latin typeface="Calibri" panose="020F0502020204030204" pitchFamily="34" charset="0"/>
              </a:rPr>
              <a:t>C</a:t>
            </a:r>
            <a:r>
              <a:rPr lang="en-US" sz="1600" b="1" dirty="0">
                <a:solidFill>
                  <a:srgbClr val="000000"/>
                </a:solidFill>
                <a:latin typeface="Calibri" panose="020F0502020204030204" pitchFamily="34" charset="0"/>
              </a:rPr>
              <a:t>ARE AND </a:t>
            </a:r>
            <a:r>
              <a:rPr lang="en-US" sz="2000" b="1" dirty="0">
                <a:solidFill>
                  <a:srgbClr val="000000"/>
                </a:solidFill>
                <a:latin typeface="Calibri" panose="020F0502020204030204" pitchFamily="34" charset="0"/>
              </a:rPr>
              <a:t>M</a:t>
            </a:r>
            <a:r>
              <a:rPr lang="en-US" sz="1600" b="1" dirty="0">
                <a:solidFill>
                  <a:srgbClr val="000000"/>
                </a:solidFill>
                <a:latin typeface="Calibri" panose="020F0502020204030204" pitchFamily="34" charset="0"/>
              </a:rPr>
              <a:t>EDICAL </a:t>
            </a:r>
            <a:r>
              <a:rPr lang="en-US" sz="2000" b="1" dirty="0">
                <a:solidFill>
                  <a:srgbClr val="000000"/>
                </a:solidFill>
                <a:latin typeface="Calibri" panose="020F0502020204030204" pitchFamily="34" charset="0"/>
              </a:rPr>
              <a:t>R</a:t>
            </a:r>
            <a:r>
              <a:rPr lang="en-US" sz="1600" b="1" dirty="0">
                <a:solidFill>
                  <a:srgbClr val="000000"/>
                </a:solidFill>
                <a:latin typeface="Calibri" panose="020F0502020204030204" pitchFamily="34" charset="0"/>
              </a:rPr>
              <a:t>ESPONSE </a:t>
            </a:r>
            <a:r>
              <a:rPr lang="en-US" sz="2000" b="1" dirty="0">
                <a:solidFill>
                  <a:srgbClr val="000000"/>
                </a:solidFill>
                <a:latin typeface="Calibri" panose="020F0502020204030204" pitchFamily="34" charset="0"/>
              </a:rPr>
              <a:t>C</a:t>
            </a:r>
            <a:r>
              <a:rPr lang="en-US" sz="1600" b="1" dirty="0">
                <a:solidFill>
                  <a:srgbClr val="000000"/>
                </a:solidFill>
                <a:latin typeface="Calibri" panose="020F0502020204030204" pitchFamily="34" charset="0"/>
              </a:rPr>
              <a:t>OORDINATION </a:t>
            </a:r>
            <a:endParaRPr lang="en-US" sz="1600"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Strengths: </a:t>
            </a:r>
            <a:endParaRPr lang="en-US" sz="1600" dirty="0">
              <a:solidFill>
                <a:srgbClr val="000000"/>
              </a:solidFill>
              <a:latin typeface="Calibri" panose="020F0502020204030204" pitchFamily="34" charset="0"/>
            </a:endParaRPr>
          </a:p>
          <a:p>
            <a:r>
              <a:rPr lang="en-US" sz="1600" dirty="0">
                <a:solidFill>
                  <a:srgbClr val="000000"/>
                </a:solidFill>
                <a:latin typeface="Wingdings" panose="05000000000000000000" pitchFamily="2" charset="2"/>
              </a:rPr>
              <a:t> </a:t>
            </a:r>
            <a:r>
              <a:rPr lang="en-US" sz="1600" dirty="0">
                <a:solidFill>
                  <a:srgbClr val="000000"/>
                </a:solidFill>
                <a:latin typeface="Calibri" panose="020F0502020204030204" pitchFamily="34" charset="0"/>
              </a:rPr>
              <a:t>All Region B participating organizations are aware of community partners and local/regional resources available and report great strength in utilizing the Coalition’s Regional Communication Coordination Plan. </a:t>
            </a:r>
          </a:p>
          <a:p>
            <a:r>
              <a:rPr lang="en-US" sz="1600" dirty="0">
                <a:solidFill>
                  <a:srgbClr val="000000"/>
                </a:solidFill>
                <a:latin typeface="Wingdings" panose="05000000000000000000" pitchFamily="2" charset="2"/>
              </a:rPr>
              <a:t> </a:t>
            </a:r>
            <a:r>
              <a:rPr lang="en-US" sz="1600" dirty="0">
                <a:solidFill>
                  <a:srgbClr val="000000"/>
                </a:solidFill>
                <a:latin typeface="Calibri" panose="020F0502020204030204" pitchFamily="34" charset="0"/>
              </a:rPr>
              <a:t>Most Region B facilities have formal HID Plans that address internal and external communications, EVS procedures, and staff monitoring with an identified Person Under Investigation (PUI). </a:t>
            </a:r>
          </a:p>
          <a:p>
            <a:r>
              <a:rPr lang="en-US" sz="1600" dirty="0">
                <a:solidFill>
                  <a:srgbClr val="000000"/>
                </a:solidFill>
                <a:latin typeface="Wingdings" panose="05000000000000000000" pitchFamily="2" charset="2"/>
              </a:rPr>
              <a:t> </a:t>
            </a:r>
            <a:r>
              <a:rPr lang="en-US" sz="1600" dirty="0">
                <a:solidFill>
                  <a:srgbClr val="000000"/>
                </a:solidFill>
                <a:latin typeface="Calibri" panose="020F0502020204030204" pitchFamily="34" charset="0"/>
              </a:rPr>
              <a:t>Most Region B facilities are aware of the Everbridge communication platform and its usefulness in mass notification during any incident, including identification of PUI at a frontline facility. </a:t>
            </a:r>
          </a:p>
          <a:p>
            <a:endParaRPr lang="en-US" sz="1600" dirty="0">
              <a:solidFill>
                <a:srgbClr val="000000"/>
              </a:solidFill>
              <a:latin typeface="Calibri" panose="020F0502020204030204" pitchFamily="34" charset="0"/>
            </a:endParaRPr>
          </a:p>
          <a:p>
            <a:r>
              <a:rPr lang="en-US" sz="1600" b="1" dirty="0">
                <a:solidFill>
                  <a:srgbClr val="000000"/>
                </a:solidFill>
                <a:latin typeface="Calibri" panose="020F0502020204030204" pitchFamily="34" charset="0"/>
              </a:rPr>
              <a:t>Opportunities for Improvement: </a:t>
            </a:r>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 </a:t>
            </a:r>
            <a:r>
              <a:rPr lang="en-US" sz="1600" u="sng" dirty="0">
                <a:solidFill>
                  <a:srgbClr val="000000"/>
                </a:solidFill>
                <a:latin typeface="Calibri" panose="020F0502020204030204" pitchFamily="34" charset="0"/>
              </a:rPr>
              <a:t>Education on Regional Communications Coordination Plan: </a:t>
            </a:r>
            <a:r>
              <a:rPr lang="en-US" sz="1600" dirty="0">
                <a:solidFill>
                  <a:srgbClr val="000000"/>
                </a:solidFill>
                <a:latin typeface="Calibri" panose="020F0502020204030204" pitchFamily="34" charset="0"/>
              </a:rPr>
              <a:t>Some Coalition members remain unclear on their specific roles within the Regional Communication Coordination Plan and how regional coordination is achieved in such an incident. </a:t>
            </a:r>
            <a:r>
              <a:rPr lang="en-US" sz="1600" dirty="0">
                <a:solidFill>
                  <a:srgbClr val="000000"/>
                </a:solidFill>
                <a:latin typeface="Wingdings" panose="05000000000000000000" pitchFamily="2" charset="2"/>
              </a:rPr>
              <a:t> </a:t>
            </a:r>
            <a:r>
              <a:rPr lang="en-US" sz="1600" dirty="0">
                <a:solidFill>
                  <a:srgbClr val="000000"/>
                </a:solidFill>
                <a:latin typeface="Calibri" panose="020F0502020204030204" pitchFamily="34" charset="0"/>
              </a:rPr>
              <a:t>It is recommended that education and training be conducted regarding the regional communications coordination plan. It is critical that each member of the coalition have input into the regional plan and that each organization have a working knowledge of the regional plan. </a:t>
            </a:r>
          </a:p>
          <a:p>
            <a:pPr algn="ctr"/>
            <a:r>
              <a:rPr lang="en-US" sz="1600" dirty="0">
                <a:solidFill>
                  <a:srgbClr val="000000"/>
                </a:solidFill>
                <a:latin typeface="Calibri" panose="020F0502020204030204" pitchFamily="34" charset="0"/>
              </a:rPr>
              <a:t>• </a:t>
            </a:r>
            <a:r>
              <a:rPr lang="en-US" sz="1600" u="sng" dirty="0">
                <a:solidFill>
                  <a:srgbClr val="000000"/>
                </a:solidFill>
                <a:latin typeface="Calibri" panose="020F0502020204030204" pitchFamily="34" charset="0"/>
              </a:rPr>
              <a:t>Coordination of Healthcare Emergencies with Local EMAs: </a:t>
            </a:r>
            <a:r>
              <a:rPr lang="en-US" sz="1600" dirty="0">
                <a:solidFill>
                  <a:srgbClr val="000000"/>
                </a:solidFill>
                <a:latin typeface="Calibri" panose="020F0502020204030204" pitchFamily="34" charset="0"/>
              </a:rPr>
              <a:t>While relationships seemed strong at the local level, there may be a lack of comprehensive understanding of what should and should not be coordinated through local EMA in terms of a healthcare disaster of this nature. This would be true especially when comparing one healthcare discipline vs. another since they are at varying levels of emergency preparedness understanding or activity. </a:t>
            </a:r>
          </a:p>
          <a:p>
            <a:pPr>
              <a:lnSpc>
                <a:spcPct val="150000"/>
              </a:lnSpc>
              <a:spcBef>
                <a:spcPts val="1200"/>
              </a:spcBef>
              <a:spcAft>
                <a:spcPts val="800"/>
              </a:spcAft>
            </a:pPr>
            <a:endParaRPr lang="en-US" sz="1200" dirty="0"/>
          </a:p>
        </p:txBody>
      </p:sp>
    </p:spTree>
    <p:extLst>
      <p:ext uri="{BB962C8B-B14F-4D97-AF65-F5344CB8AC3E}">
        <p14:creationId xmlns:p14="http://schemas.microsoft.com/office/powerpoint/2010/main" val="240345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9028590" cy="4740560"/>
          </a:xfrm>
        </p:spPr>
        <p:txBody>
          <a:bodyPr/>
          <a:lstStyle/>
          <a:p>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ORE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APABILITY</a:t>
            </a:r>
            <a:r>
              <a:rPr lang="en-US" sz="2400" b="1" dirty="0">
                <a:solidFill>
                  <a:srgbClr val="000000"/>
                </a:solidFill>
                <a:latin typeface="Calibri" panose="020F0502020204030204" pitchFamily="34" charset="0"/>
              </a:rPr>
              <a:t>: C</a:t>
            </a:r>
            <a:r>
              <a:rPr lang="en-US" sz="1800" b="1" dirty="0">
                <a:solidFill>
                  <a:srgbClr val="000000"/>
                </a:solidFill>
                <a:latin typeface="Calibri" panose="020F0502020204030204" pitchFamily="34" charset="0"/>
              </a:rPr>
              <a:t>ONTINUITY OF </a:t>
            </a:r>
            <a:r>
              <a:rPr lang="en-US" sz="2400" b="1" dirty="0">
                <a:solidFill>
                  <a:srgbClr val="000000"/>
                </a:solidFill>
                <a:latin typeface="Calibri" panose="020F0502020204030204" pitchFamily="34" charset="0"/>
              </a:rPr>
              <a:t>H</a:t>
            </a:r>
            <a:r>
              <a:rPr lang="en-US" sz="1800" b="1" dirty="0">
                <a:solidFill>
                  <a:srgbClr val="000000"/>
                </a:solidFill>
                <a:latin typeface="Calibri" panose="020F0502020204030204" pitchFamily="34" charset="0"/>
              </a:rPr>
              <a:t>EALTH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ARE </a:t>
            </a:r>
            <a:r>
              <a:rPr lang="en-US" sz="2400" b="1" dirty="0">
                <a:solidFill>
                  <a:srgbClr val="000000"/>
                </a:solidFill>
                <a:latin typeface="Calibri" panose="020F0502020204030204" pitchFamily="34" charset="0"/>
              </a:rPr>
              <a:t>S</a:t>
            </a:r>
            <a:r>
              <a:rPr lang="en-US" sz="1800" b="1" dirty="0">
                <a:solidFill>
                  <a:srgbClr val="000000"/>
                </a:solidFill>
                <a:latin typeface="Calibri" panose="020F0502020204030204" pitchFamily="34" charset="0"/>
              </a:rPr>
              <a:t>ERVICE </a:t>
            </a:r>
            <a:r>
              <a:rPr lang="en-US" sz="2400" b="1" dirty="0">
                <a:solidFill>
                  <a:srgbClr val="000000"/>
                </a:solidFill>
                <a:latin typeface="Calibri" panose="020F0502020204030204" pitchFamily="34" charset="0"/>
              </a:rPr>
              <a:t>D</a:t>
            </a:r>
            <a:r>
              <a:rPr lang="en-US" sz="1800" b="1" dirty="0">
                <a:solidFill>
                  <a:srgbClr val="000000"/>
                </a:solidFill>
                <a:latin typeface="Calibri" panose="020F0502020204030204" pitchFamily="34" charset="0"/>
              </a:rPr>
              <a:t>ELIVERY </a:t>
            </a:r>
            <a:endParaRPr lang="en-US" sz="1800" dirty="0">
              <a:solidFill>
                <a:srgbClr val="000000"/>
              </a:solidFill>
              <a:latin typeface="Calibri" panose="020F0502020204030204" pitchFamily="34" charset="0"/>
            </a:endParaRPr>
          </a:p>
          <a:p>
            <a:pPr algn="ctr"/>
            <a:r>
              <a:rPr lang="en-US" sz="1800" b="1" dirty="0">
                <a:solidFill>
                  <a:srgbClr val="000000"/>
                </a:solidFill>
                <a:latin typeface="Calibri" panose="020F0502020204030204" pitchFamily="34" charset="0"/>
              </a:rPr>
              <a:t>Strengths: </a:t>
            </a:r>
            <a:endParaRPr lang="en-US" sz="1800" dirty="0">
              <a:solidFill>
                <a:srgbClr val="000000"/>
              </a:solidFill>
              <a:latin typeface="Calibri" panose="020F0502020204030204" pitchFamily="34" charset="0"/>
            </a:endParaRPr>
          </a:p>
          <a:p>
            <a:pPr algn="ctr"/>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Staff at most Region B facilities are abundantly trained on PPE donning/doffing procedures and special considerations regarding HID patients, with great procedural checklists that are available and visible in donning/doffing areas. </a:t>
            </a:r>
          </a:p>
          <a:p>
            <a:pPr algn="ctr"/>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Most staff are well-informed of the PPE required in contact of a potential PUI and the differences in resources for a wet versus dry patient. </a:t>
            </a:r>
          </a:p>
          <a:p>
            <a:pPr marL="285750" indent="-285750" algn="ctr">
              <a:buFont typeface="Wingdings" panose="05000000000000000000" pitchFamily="2" charset="2"/>
              <a:buChar char="ü"/>
            </a:pPr>
            <a:r>
              <a:rPr lang="en-US" sz="1800" dirty="0">
                <a:solidFill>
                  <a:srgbClr val="000000"/>
                </a:solidFill>
                <a:latin typeface="Calibri" panose="020F0502020204030204" pitchFamily="34" charset="0"/>
              </a:rPr>
              <a:t>Some healthcare facilities and local communities have resources caches that would be available for use during an HID incident. It is, however, recognized that most of these caches would only be able to support the initial response and that additional support from neighboring counties, the region, or the state may be required. </a:t>
            </a:r>
          </a:p>
          <a:p>
            <a:pPr algn="ctr"/>
            <a:r>
              <a:rPr lang="en-US" sz="1800" b="1" dirty="0">
                <a:solidFill>
                  <a:srgbClr val="000000"/>
                </a:solidFill>
                <a:latin typeface="Calibri" panose="020F0502020204030204" pitchFamily="34" charset="0"/>
              </a:rPr>
              <a:t>Opportunities for Improvement: </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Procuring Additional PPE: </a:t>
            </a:r>
            <a:r>
              <a:rPr lang="en-US" sz="1800" dirty="0">
                <a:solidFill>
                  <a:srgbClr val="000000"/>
                </a:solidFill>
                <a:latin typeface="Calibri" panose="020F0502020204030204" pitchFamily="34" charset="0"/>
              </a:rPr>
              <a:t>Most of these partners also expressed concern that supplies are not readily available and that many resources (Tyvek suits, long cuffed gloves, surgical hoods, etc.) have become backordered and usual vendors lack the needed stock. </a:t>
            </a: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Coordination of PPE with Local Fire/Law Enforcement Personnel</a:t>
            </a:r>
            <a:r>
              <a:rPr lang="en-US" sz="1800" dirty="0">
                <a:solidFill>
                  <a:srgbClr val="000000"/>
                </a:solidFill>
                <a:latin typeface="Calibri" panose="020F0502020204030204" pitchFamily="34" charset="0"/>
              </a:rPr>
              <a:t>: minimal biological PPE for staff and that some of these agencies have not been included when considering additional PPE needs and responder concerns. </a:t>
            </a:r>
          </a:p>
          <a:p>
            <a:pPr>
              <a:lnSpc>
                <a:spcPct val="150000"/>
              </a:lnSpc>
              <a:spcBef>
                <a:spcPts val="1200"/>
              </a:spcBef>
              <a:spcAft>
                <a:spcPts val="800"/>
              </a:spcAft>
            </a:pPr>
            <a:endParaRPr lang="en-US" sz="1100" dirty="0"/>
          </a:p>
        </p:txBody>
      </p:sp>
    </p:spTree>
    <p:extLst>
      <p:ext uri="{BB962C8B-B14F-4D97-AF65-F5344CB8AC3E}">
        <p14:creationId xmlns:p14="http://schemas.microsoft.com/office/powerpoint/2010/main" val="348344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9028590" cy="4740560"/>
          </a:xfrm>
        </p:spPr>
        <p:txBody>
          <a:bodyPr/>
          <a:lstStyle/>
          <a:p>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ORE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APABILITY</a:t>
            </a:r>
            <a:r>
              <a:rPr lang="en-US" sz="2400" b="1" dirty="0">
                <a:solidFill>
                  <a:srgbClr val="000000"/>
                </a:solidFill>
                <a:latin typeface="Calibri" panose="020F0502020204030204" pitchFamily="34" charset="0"/>
              </a:rPr>
              <a:t>: H</a:t>
            </a:r>
            <a:r>
              <a:rPr lang="en-US" sz="1800" b="1" dirty="0">
                <a:solidFill>
                  <a:srgbClr val="000000"/>
                </a:solidFill>
                <a:latin typeface="Calibri" panose="020F0502020204030204" pitchFamily="34" charset="0"/>
              </a:rPr>
              <a:t>EALTH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ARE AND </a:t>
            </a:r>
            <a:r>
              <a:rPr lang="en-US" sz="2400" b="1" dirty="0">
                <a:solidFill>
                  <a:srgbClr val="000000"/>
                </a:solidFill>
                <a:latin typeface="Calibri" panose="020F0502020204030204" pitchFamily="34" charset="0"/>
              </a:rPr>
              <a:t>M</a:t>
            </a:r>
            <a:r>
              <a:rPr lang="en-US" sz="1800" b="1" dirty="0">
                <a:solidFill>
                  <a:srgbClr val="000000"/>
                </a:solidFill>
                <a:latin typeface="Calibri" panose="020F0502020204030204" pitchFamily="34" charset="0"/>
              </a:rPr>
              <a:t>EDICAL </a:t>
            </a:r>
            <a:r>
              <a:rPr lang="en-US" sz="2400" b="1" dirty="0">
                <a:solidFill>
                  <a:srgbClr val="000000"/>
                </a:solidFill>
                <a:latin typeface="Calibri" panose="020F0502020204030204" pitchFamily="34" charset="0"/>
              </a:rPr>
              <a:t>R</a:t>
            </a:r>
            <a:r>
              <a:rPr lang="en-US" sz="1800" b="1" dirty="0">
                <a:solidFill>
                  <a:srgbClr val="000000"/>
                </a:solidFill>
                <a:latin typeface="Calibri" panose="020F0502020204030204" pitchFamily="34" charset="0"/>
              </a:rPr>
              <a:t>ESPONSE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OORDINATION </a:t>
            </a:r>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Strengths: </a:t>
            </a:r>
            <a:endParaRPr lang="en-US" sz="1800" dirty="0">
              <a:solidFill>
                <a:srgbClr val="000000"/>
              </a:solidFill>
              <a:latin typeface="Calibri" panose="020F0502020204030204" pitchFamily="34" charset="0"/>
            </a:endParaRPr>
          </a:p>
          <a:p>
            <a:pPr marL="342900" indent="-342900">
              <a:buFont typeface="Wingdings" panose="05000000000000000000" pitchFamily="2" charset="2"/>
              <a:buChar char="ü"/>
            </a:pPr>
            <a:r>
              <a:rPr lang="en-US" sz="1800" dirty="0">
                <a:solidFill>
                  <a:srgbClr val="000000"/>
                </a:solidFill>
                <a:latin typeface="Calibri" panose="020F0502020204030204" pitchFamily="34" charset="0"/>
              </a:rPr>
              <a:t>All Region B facilities as Tier 3 facilities are knowledgeable of the process for requesting patient transport of a HID patient after they’ve been isolated. The call to 1-866-PUB-HLTH is written in their plan, communicated to staff, and trained on.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Some coalition members noted that there are extremely strong relationships between local healthcare facilities and EMS providers, as well as strong public safety/ first responder involvement in the Georgia Mountains Healthcare Coalition (Region B) exercise program. </a:t>
            </a:r>
            <a:r>
              <a:rPr lang="en-US" sz="1800" b="1" dirty="0">
                <a:solidFill>
                  <a:srgbClr val="000000"/>
                </a:solidFill>
                <a:latin typeface="Calibri" panose="020F0502020204030204" pitchFamily="34" charset="0"/>
              </a:rPr>
              <a:t>Opportunities for Improvement: </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Education on Infectious Disease Transport Network (IDTN): </a:t>
            </a:r>
            <a:r>
              <a:rPr lang="en-US" sz="1800" dirty="0">
                <a:solidFill>
                  <a:srgbClr val="000000"/>
                </a:solidFill>
                <a:latin typeface="Calibri" panose="020F0502020204030204" pitchFamily="34" charset="0"/>
              </a:rPr>
              <a:t>lack of knowledge of the actual IDTN and find it interesting as well as important in understanding the process of transporting an HID. </a:t>
            </a: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Education on Ebola Virus Disease (EVD) and other HIDs</a:t>
            </a:r>
            <a:r>
              <a:rPr lang="en-US" sz="1800" dirty="0">
                <a:solidFill>
                  <a:srgbClr val="000000"/>
                </a:solidFill>
                <a:latin typeface="Calibri" panose="020F0502020204030204" pitchFamily="34" charset="0"/>
              </a:rPr>
              <a:t>: lack of knowledge of EVD and other special pathogens</a:t>
            </a: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More IDTN and EVD Resources and Better Visibility</a:t>
            </a:r>
            <a:r>
              <a:rPr lang="en-US" sz="1800" dirty="0">
                <a:solidFill>
                  <a:srgbClr val="000000"/>
                </a:solidFill>
                <a:latin typeface="Calibri" panose="020F0502020204030204" pitchFamily="34" charset="0"/>
              </a:rPr>
              <a:t>: While all facilities are aware of the importance of calling 1-866-PUB-HLTH once a PUI is suspected, many facilities acknowledge that visible reminders of the HID response plan could be improved. </a:t>
            </a:r>
          </a:p>
          <a:p>
            <a:pPr>
              <a:lnSpc>
                <a:spcPct val="150000"/>
              </a:lnSpc>
              <a:spcBef>
                <a:spcPts val="1200"/>
              </a:spcBef>
              <a:spcAft>
                <a:spcPts val="800"/>
              </a:spcAft>
            </a:pPr>
            <a:endParaRPr lang="en-US" sz="1000" dirty="0"/>
          </a:p>
        </p:txBody>
      </p:sp>
    </p:spTree>
    <p:extLst>
      <p:ext uri="{BB962C8B-B14F-4D97-AF65-F5344CB8AC3E}">
        <p14:creationId xmlns:p14="http://schemas.microsoft.com/office/powerpoint/2010/main" val="17553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9028590" cy="4740560"/>
          </a:xfrm>
        </p:spPr>
        <p:txBody>
          <a:bodyPr/>
          <a:lstStyle/>
          <a:p>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ORE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APABILITY</a:t>
            </a:r>
            <a:r>
              <a:rPr lang="en-US" sz="2400" b="1" dirty="0">
                <a:solidFill>
                  <a:srgbClr val="000000"/>
                </a:solidFill>
                <a:latin typeface="Calibri" panose="020F0502020204030204" pitchFamily="34" charset="0"/>
              </a:rPr>
              <a:t>: H</a:t>
            </a:r>
            <a:r>
              <a:rPr lang="en-US" sz="1800" b="1" dirty="0">
                <a:solidFill>
                  <a:srgbClr val="000000"/>
                </a:solidFill>
                <a:latin typeface="Calibri" panose="020F0502020204030204" pitchFamily="34" charset="0"/>
              </a:rPr>
              <a:t>EALTH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ARE AND </a:t>
            </a:r>
            <a:r>
              <a:rPr lang="en-US" sz="2400" b="1" dirty="0">
                <a:solidFill>
                  <a:srgbClr val="000000"/>
                </a:solidFill>
                <a:latin typeface="Calibri" panose="020F0502020204030204" pitchFamily="34" charset="0"/>
              </a:rPr>
              <a:t>M</a:t>
            </a:r>
            <a:r>
              <a:rPr lang="en-US" sz="1800" b="1" dirty="0">
                <a:solidFill>
                  <a:srgbClr val="000000"/>
                </a:solidFill>
                <a:latin typeface="Calibri" panose="020F0502020204030204" pitchFamily="34" charset="0"/>
              </a:rPr>
              <a:t>EDICAL </a:t>
            </a:r>
            <a:r>
              <a:rPr lang="en-US" sz="2400" b="1" dirty="0">
                <a:solidFill>
                  <a:srgbClr val="000000"/>
                </a:solidFill>
                <a:latin typeface="Calibri" panose="020F0502020204030204" pitchFamily="34" charset="0"/>
              </a:rPr>
              <a:t>R</a:t>
            </a:r>
            <a:r>
              <a:rPr lang="en-US" sz="1800" b="1" dirty="0">
                <a:solidFill>
                  <a:srgbClr val="000000"/>
                </a:solidFill>
                <a:latin typeface="Calibri" panose="020F0502020204030204" pitchFamily="34" charset="0"/>
              </a:rPr>
              <a:t>ESPONSE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OORDINATION </a:t>
            </a:r>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Strengths: </a:t>
            </a:r>
            <a:endParaRPr lang="en-US" sz="1800" dirty="0">
              <a:solidFill>
                <a:srgbClr val="000000"/>
              </a:solidFill>
              <a:latin typeface="Calibri" panose="020F0502020204030204" pitchFamily="34" charset="0"/>
            </a:endParaRP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All Region B facilities as Tier 3 facilities are knowledgeable of the process for requesting patient transport of a HID patient after they’ve been isolated. The call to 1-866-PUB-HLTH is written in their plan, communicated to staff, and trained on. Staff are aware that </a:t>
            </a:r>
            <a:r>
              <a:rPr lang="en-US" sz="1800" b="1" dirty="0">
                <a:solidFill>
                  <a:srgbClr val="000000"/>
                </a:solidFill>
                <a:latin typeface="Calibri" panose="020F0502020204030204" pitchFamily="34" charset="0"/>
              </a:rPr>
              <a:t>all direction </a:t>
            </a:r>
            <a:r>
              <a:rPr lang="en-US" sz="1800" dirty="0">
                <a:solidFill>
                  <a:srgbClr val="000000"/>
                </a:solidFill>
                <a:latin typeface="Calibri" panose="020F0502020204030204" pitchFamily="34" charset="0"/>
              </a:rPr>
              <a:t>regarding transportation coordination of an HID patient will be handled by the State, so making the call early in the Identification process is of utmost importance. </a:t>
            </a:r>
          </a:p>
          <a:p>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Opportunities for Improvement: </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More IDTN and EVD Resources and Better Visibility</a:t>
            </a:r>
            <a:r>
              <a:rPr lang="en-US" sz="1800" dirty="0">
                <a:solidFill>
                  <a:srgbClr val="000000"/>
                </a:solidFill>
                <a:latin typeface="Calibri" panose="020F0502020204030204" pitchFamily="34" charset="0"/>
              </a:rPr>
              <a:t>: While all facilities are aware of the importance of calling 1-866-PUB-HLTH once a PUI is suspected, many facilities acknowledge that visible reminders of the HID response plan could be improved. </a:t>
            </a:r>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It is recommended that Identify, Isolate, Inform procedures instructions be highly visible in all frontline facilities, especially in registration and intake areas. Resources should be electronic and well as paper hard copies. Links to the CDC website and other internet resources can be added to Intranet home screens. An ID resource binder is helpful to keep in points of patient entry.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What to include on a HID patient report to the receiving facility (Information beyond that which is included in a standard patient report) </a:t>
            </a:r>
          </a:p>
          <a:p>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pPr>
              <a:lnSpc>
                <a:spcPct val="150000"/>
              </a:lnSpc>
              <a:spcBef>
                <a:spcPts val="1200"/>
              </a:spcBef>
              <a:spcAft>
                <a:spcPts val="800"/>
              </a:spcAft>
            </a:pPr>
            <a:endParaRPr lang="en-US" sz="800" dirty="0"/>
          </a:p>
        </p:txBody>
      </p:sp>
    </p:spTree>
    <p:extLst>
      <p:ext uri="{BB962C8B-B14F-4D97-AF65-F5344CB8AC3E}">
        <p14:creationId xmlns:p14="http://schemas.microsoft.com/office/powerpoint/2010/main" val="323347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3246"/>
            <a:ext cx="8839200" cy="990600"/>
          </a:xfrm>
        </p:spPr>
        <p:txBody>
          <a:bodyPr>
            <a:normAutofit/>
          </a:bodyPr>
          <a:lstStyle/>
          <a:p>
            <a:r>
              <a:rPr lang="en-US" b="1" dirty="0">
                <a:effectLst>
                  <a:outerShdw blurRad="38100" dist="38100" dir="2700000" algn="tl">
                    <a:srgbClr val="000000">
                      <a:alpha val="43137"/>
                    </a:srgbClr>
                  </a:outerShdw>
                </a:effectLst>
              </a:rPr>
              <a:t>Agenda</a:t>
            </a:r>
          </a:p>
        </p:txBody>
      </p:sp>
      <p:pic>
        <p:nvPicPr>
          <p:cNvPr id="6" name="Content Placeholder 5">
            <a:extLst>
              <a:ext uri="{FF2B5EF4-FFF2-40B4-BE49-F238E27FC236}">
                <a16:creationId xmlns:a16="http://schemas.microsoft.com/office/drawing/2014/main" id="{6018D142-0B32-469B-B87F-7BD10BE5F21C}"/>
              </a:ext>
            </a:extLst>
          </p:cNvPr>
          <p:cNvPicPr>
            <a:picLocks noGrp="1" noChangeAspect="1"/>
          </p:cNvPicPr>
          <p:nvPr>
            <p:ph idx="1"/>
          </p:nvPr>
        </p:nvPicPr>
        <p:blipFill>
          <a:blip r:embed="rId2"/>
          <a:stretch>
            <a:fillRect/>
          </a:stretch>
        </p:blipFill>
        <p:spPr>
          <a:xfrm>
            <a:off x="1594374" y="524933"/>
            <a:ext cx="4143224" cy="4995334"/>
          </a:xfrm>
        </p:spPr>
      </p:pic>
    </p:spTree>
    <p:extLst>
      <p:ext uri="{BB962C8B-B14F-4D97-AF65-F5344CB8AC3E}">
        <p14:creationId xmlns:p14="http://schemas.microsoft.com/office/powerpoint/2010/main" val="51651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9028590" cy="4740560"/>
          </a:xfrm>
        </p:spPr>
        <p:txBody>
          <a:bodyPr/>
          <a:lstStyle/>
          <a:p>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ORE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APABILITY</a:t>
            </a:r>
            <a:r>
              <a:rPr lang="en-US" sz="2400" b="1" dirty="0">
                <a:solidFill>
                  <a:srgbClr val="000000"/>
                </a:solidFill>
                <a:latin typeface="Calibri" panose="020F0502020204030204" pitchFamily="34" charset="0"/>
              </a:rPr>
              <a:t>: H</a:t>
            </a:r>
            <a:r>
              <a:rPr lang="en-US" sz="1800" b="1" dirty="0">
                <a:solidFill>
                  <a:srgbClr val="000000"/>
                </a:solidFill>
                <a:latin typeface="Calibri" panose="020F0502020204030204" pitchFamily="34" charset="0"/>
              </a:rPr>
              <a:t>EALTH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ARE AND </a:t>
            </a:r>
            <a:r>
              <a:rPr lang="en-US" sz="2400" b="1" dirty="0">
                <a:solidFill>
                  <a:srgbClr val="000000"/>
                </a:solidFill>
                <a:latin typeface="Calibri" panose="020F0502020204030204" pitchFamily="34" charset="0"/>
              </a:rPr>
              <a:t>M</a:t>
            </a:r>
            <a:r>
              <a:rPr lang="en-US" sz="1800" b="1" dirty="0">
                <a:solidFill>
                  <a:srgbClr val="000000"/>
                </a:solidFill>
                <a:latin typeface="Calibri" panose="020F0502020204030204" pitchFamily="34" charset="0"/>
              </a:rPr>
              <a:t>EDICAL </a:t>
            </a:r>
            <a:r>
              <a:rPr lang="en-US" sz="2400" b="1" dirty="0">
                <a:solidFill>
                  <a:srgbClr val="000000"/>
                </a:solidFill>
                <a:latin typeface="Calibri" panose="020F0502020204030204" pitchFamily="34" charset="0"/>
              </a:rPr>
              <a:t>R</a:t>
            </a:r>
            <a:r>
              <a:rPr lang="en-US" sz="1800" b="1" dirty="0">
                <a:solidFill>
                  <a:srgbClr val="000000"/>
                </a:solidFill>
                <a:latin typeface="Calibri" panose="020F0502020204030204" pitchFamily="34" charset="0"/>
              </a:rPr>
              <a:t>ESPONSE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OORDINATION </a:t>
            </a:r>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Strengths: </a:t>
            </a:r>
            <a:endParaRPr lang="en-US" sz="1800" dirty="0">
              <a:solidFill>
                <a:srgbClr val="000000"/>
              </a:solidFill>
              <a:latin typeface="Calibri" panose="020F0502020204030204" pitchFamily="34" charset="0"/>
            </a:endParaRP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All frontline facilities in Region B have individual highly infectious disease (HID) response plans that include staffing plans and designated areas to accommodate EVD patient.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Some Region B facilities have HID response plans that specifically address communication, staff monitoring, and EVS procedures while other facilities report including procedures of referring to the CDC website for specific information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All Georgia Mountains Healthcare Coalition (Region B) members noted that there are multiple, redundant communications platforms through which notifications are sent and received. </a:t>
            </a:r>
          </a:p>
          <a:p>
            <a:pPr algn="ctr"/>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All Georgia Mountains Healthcare Coalition (Region B) members noted that they have extremely strong relationships with other emergency preparedness and response partners within their respective communities and throughout the region. Members of the coalition know one another by name and are comfortable interacting with each other during both planning and real-world events. The commitment of coalition members to emergency preparedness is one of the region’s greatest assets. </a:t>
            </a:r>
          </a:p>
          <a:p>
            <a:endParaRPr lang="en-US" sz="1400" dirty="0">
              <a:solidFill>
                <a:srgbClr val="000000"/>
              </a:solidFill>
              <a:latin typeface="Calibri" panose="020F0502020204030204" pitchFamily="34" charset="0"/>
            </a:endParaRPr>
          </a:p>
          <a:p>
            <a:pPr>
              <a:lnSpc>
                <a:spcPct val="150000"/>
              </a:lnSpc>
              <a:spcBef>
                <a:spcPts val="1200"/>
              </a:spcBef>
              <a:spcAft>
                <a:spcPts val="800"/>
              </a:spcAft>
            </a:pPr>
            <a:endParaRPr lang="en-US" sz="600" dirty="0"/>
          </a:p>
        </p:txBody>
      </p:sp>
    </p:spTree>
    <p:extLst>
      <p:ext uri="{BB962C8B-B14F-4D97-AF65-F5344CB8AC3E}">
        <p14:creationId xmlns:p14="http://schemas.microsoft.com/office/powerpoint/2010/main" val="345953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9028590" cy="4740560"/>
          </a:xfrm>
        </p:spPr>
        <p:txBody>
          <a:bodyPr/>
          <a:lstStyle/>
          <a:p>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ORE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APABILITY</a:t>
            </a:r>
            <a:r>
              <a:rPr lang="en-US" sz="2400" b="1" dirty="0">
                <a:solidFill>
                  <a:srgbClr val="000000"/>
                </a:solidFill>
                <a:latin typeface="Calibri" panose="020F0502020204030204" pitchFamily="34" charset="0"/>
              </a:rPr>
              <a:t>: H</a:t>
            </a:r>
            <a:r>
              <a:rPr lang="en-US" sz="1800" b="1" dirty="0">
                <a:solidFill>
                  <a:srgbClr val="000000"/>
                </a:solidFill>
                <a:latin typeface="Calibri" panose="020F0502020204030204" pitchFamily="34" charset="0"/>
              </a:rPr>
              <a:t>EALTH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ARE AND </a:t>
            </a:r>
            <a:r>
              <a:rPr lang="en-US" sz="2400" b="1" dirty="0">
                <a:solidFill>
                  <a:srgbClr val="000000"/>
                </a:solidFill>
                <a:latin typeface="Calibri" panose="020F0502020204030204" pitchFamily="34" charset="0"/>
              </a:rPr>
              <a:t>M</a:t>
            </a:r>
            <a:r>
              <a:rPr lang="en-US" sz="1800" b="1" dirty="0">
                <a:solidFill>
                  <a:srgbClr val="000000"/>
                </a:solidFill>
                <a:latin typeface="Calibri" panose="020F0502020204030204" pitchFamily="34" charset="0"/>
              </a:rPr>
              <a:t>EDICAL </a:t>
            </a:r>
            <a:r>
              <a:rPr lang="en-US" sz="2400" b="1" dirty="0">
                <a:solidFill>
                  <a:srgbClr val="000000"/>
                </a:solidFill>
                <a:latin typeface="Calibri" panose="020F0502020204030204" pitchFamily="34" charset="0"/>
              </a:rPr>
              <a:t>R</a:t>
            </a:r>
            <a:r>
              <a:rPr lang="en-US" sz="1800" b="1" dirty="0">
                <a:solidFill>
                  <a:srgbClr val="000000"/>
                </a:solidFill>
                <a:latin typeface="Calibri" panose="020F0502020204030204" pitchFamily="34" charset="0"/>
              </a:rPr>
              <a:t>ESPONSE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OORDINATION </a:t>
            </a:r>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Opportunities for Improvement: </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Lack of Adequate Isolation Area specifically designed for EVD-type patient: </a:t>
            </a:r>
            <a:r>
              <a:rPr lang="en-US" sz="1800" dirty="0">
                <a:solidFill>
                  <a:srgbClr val="000000"/>
                </a:solidFill>
                <a:latin typeface="Calibri" panose="020F0502020204030204" pitchFamily="34" charset="0"/>
              </a:rPr>
              <a:t>Some participating facilities either have not identified and designated adequate isolation areas to care for a patient suspected of EVD or their designated areas for this are inadequate in some way (i.e. lack of flushable toilet or donning/doffing area).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Does the area have adequate donning/doffing area?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Where is the area located in relation to the nearest patient exit? (this is extremely important when coordinating patient transport) </a:t>
            </a: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Augmenting Healthcare Staffing Levels</a:t>
            </a:r>
            <a:r>
              <a:rPr lang="en-US" sz="1800" dirty="0">
                <a:solidFill>
                  <a:srgbClr val="000000"/>
                </a:solidFill>
                <a:latin typeface="Calibri" panose="020F0502020204030204" pitchFamily="34" charset="0"/>
              </a:rPr>
              <a:t>: Some coalition members noted that staffing would be a primary concern during an incident of suspected PUI presence that lasts longer than anticipated due to transportation coordination. </a:t>
            </a:r>
          </a:p>
          <a:p>
            <a:pPr marL="285750" indent="-285750">
              <a:buFont typeface="Arial" panose="020B0604020202020204" pitchFamily="34" charset="0"/>
              <a:buChar char="•"/>
            </a:pPr>
            <a:r>
              <a:rPr lang="en-US" sz="1800" u="sng" dirty="0">
                <a:solidFill>
                  <a:srgbClr val="000000"/>
                </a:solidFill>
                <a:latin typeface="Calibri" panose="020F0502020204030204" pitchFamily="34" charset="0"/>
              </a:rPr>
              <a:t>Lack of Communication of Plan to frontline staff</a:t>
            </a:r>
            <a:r>
              <a:rPr lang="en-US" sz="1800" dirty="0">
                <a:solidFill>
                  <a:srgbClr val="000000"/>
                </a:solidFill>
                <a:latin typeface="Calibri" panose="020F0502020204030204" pitchFamily="34" charset="0"/>
              </a:rPr>
              <a:t>: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Including frontline staff in plan formulation and exercising is vital in identifying gaps that can exist in HID plan. </a:t>
            </a: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Public Messaging Coordination: </a:t>
            </a:r>
            <a:r>
              <a:rPr lang="en-US" sz="1800" dirty="0">
                <a:solidFill>
                  <a:srgbClr val="000000"/>
                </a:solidFill>
                <a:latin typeface="Calibri" panose="020F0502020204030204" pitchFamily="34" charset="0"/>
              </a:rPr>
              <a:t>Most coalition members agree that coordinating messages during an incident is critical and that establishing a Joint Information Center could be of use</a:t>
            </a:r>
          </a:p>
          <a:p>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5849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115410" y="0"/>
            <a:ext cx="9028590" cy="4740560"/>
          </a:xfrm>
        </p:spPr>
        <p:txBody>
          <a:bodyPr/>
          <a:lstStyle/>
          <a:p>
            <a:pPr algn="ct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ORE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APABILITY</a:t>
            </a:r>
            <a:r>
              <a:rPr lang="en-US" sz="2400" b="1" dirty="0">
                <a:solidFill>
                  <a:srgbClr val="000000"/>
                </a:solidFill>
                <a:latin typeface="Calibri" panose="020F0502020204030204" pitchFamily="34" charset="0"/>
              </a:rPr>
              <a:t>: C</a:t>
            </a:r>
            <a:r>
              <a:rPr lang="en-US" sz="1800" b="1" dirty="0">
                <a:solidFill>
                  <a:srgbClr val="000000"/>
                </a:solidFill>
                <a:latin typeface="Calibri" panose="020F0502020204030204" pitchFamily="34" charset="0"/>
              </a:rPr>
              <a:t>ONTINUITY OF </a:t>
            </a:r>
            <a:r>
              <a:rPr lang="en-US" sz="2400" b="1" dirty="0">
                <a:solidFill>
                  <a:srgbClr val="000000"/>
                </a:solidFill>
                <a:latin typeface="Calibri" panose="020F0502020204030204" pitchFamily="34" charset="0"/>
              </a:rPr>
              <a:t>H</a:t>
            </a:r>
            <a:r>
              <a:rPr lang="en-US" sz="1800" b="1" dirty="0">
                <a:solidFill>
                  <a:srgbClr val="000000"/>
                </a:solidFill>
                <a:latin typeface="Calibri" panose="020F0502020204030204" pitchFamily="34" charset="0"/>
              </a:rPr>
              <a:t>EALTH </a:t>
            </a:r>
            <a:r>
              <a:rPr lang="en-US" sz="2400" b="1" dirty="0">
                <a:solidFill>
                  <a:srgbClr val="000000"/>
                </a:solidFill>
                <a:latin typeface="Calibri" panose="020F0502020204030204" pitchFamily="34" charset="0"/>
              </a:rPr>
              <a:t>C</a:t>
            </a:r>
            <a:r>
              <a:rPr lang="en-US" sz="1800" b="1" dirty="0">
                <a:solidFill>
                  <a:srgbClr val="000000"/>
                </a:solidFill>
                <a:latin typeface="Calibri" panose="020F0502020204030204" pitchFamily="34" charset="0"/>
              </a:rPr>
              <a:t>ARE </a:t>
            </a:r>
            <a:r>
              <a:rPr lang="en-US" sz="2400" b="1" dirty="0">
                <a:solidFill>
                  <a:srgbClr val="000000"/>
                </a:solidFill>
                <a:latin typeface="Calibri" panose="020F0502020204030204" pitchFamily="34" charset="0"/>
              </a:rPr>
              <a:t>S</a:t>
            </a:r>
            <a:r>
              <a:rPr lang="en-US" sz="1800" b="1" dirty="0">
                <a:solidFill>
                  <a:srgbClr val="000000"/>
                </a:solidFill>
                <a:latin typeface="Calibri" panose="020F0502020204030204" pitchFamily="34" charset="0"/>
              </a:rPr>
              <a:t>ERVICE </a:t>
            </a:r>
            <a:r>
              <a:rPr lang="en-US" sz="2400" b="1" dirty="0">
                <a:solidFill>
                  <a:srgbClr val="000000"/>
                </a:solidFill>
                <a:latin typeface="Calibri" panose="020F0502020204030204" pitchFamily="34" charset="0"/>
              </a:rPr>
              <a:t>D</a:t>
            </a:r>
            <a:r>
              <a:rPr lang="en-US" sz="1800" b="1" dirty="0">
                <a:solidFill>
                  <a:srgbClr val="000000"/>
                </a:solidFill>
                <a:latin typeface="Calibri" panose="020F0502020204030204" pitchFamily="34" charset="0"/>
              </a:rPr>
              <a:t>ELIVERY </a:t>
            </a:r>
            <a:endParaRPr lang="en-US" sz="1800" dirty="0">
              <a:solidFill>
                <a:srgbClr val="000000"/>
              </a:solidFill>
              <a:latin typeface="Calibri" panose="020F0502020204030204" pitchFamily="34" charset="0"/>
            </a:endParaRPr>
          </a:p>
          <a:p>
            <a:r>
              <a:rPr lang="en-US" sz="1800" b="1" dirty="0">
                <a:solidFill>
                  <a:srgbClr val="000000"/>
                </a:solidFill>
                <a:latin typeface="Calibri" panose="020F0502020204030204" pitchFamily="34" charset="0"/>
              </a:rPr>
              <a:t>Strengths: </a:t>
            </a:r>
            <a:endParaRPr lang="en-US" sz="1800" dirty="0">
              <a:solidFill>
                <a:srgbClr val="000000"/>
              </a:solidFill>
              <a:latin typeface="Calibri" panose="020F0502020204030204" pitchFamily="34" charset="0"/>
            </a:endParaRP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Most coalition members indicated that their respective organizations consult CDC guidelines when determining the level of PPE needed to respond to any and all infectious disease patients, including those with EVD symptoms. </a:t>
            </a:r>
          </a:p>
          <a:p>
            <a:r>
              <a:rPr lang="en-US" sz="1800" dirty="0">
                <a:solidFill>
                  <a:srgbClr val="000000"/>
                </a:solidFill>
                <a:latin typeface="Wingdings" panose="05000000000000000000" pitchFamily="2" charset="2"/>
              </a:rPr>
              <a:t> </a:t>
            </a:r>
            <a:r>
              <a:rPr lang="en-US" sz="1800" dirty="0">
                <a:solidFill>
                  <a:srgbClr val="000000"/>
                </a:solidFill>
                <a:latin typeface="Calibri" panose="020F0502020204030204" pitchFamily="34" charset="0"/>
              </a:rPr>
              <a:t>Most healthcare facilities have provided additional and/or refresher training to staff members that may work with an infected individual. This training includes what specific PPE is required and how to don and doff the PPE properly. </a:t>
            </a:r>
          </a:p>
          <a:p>
            <a:pPr marL="285750" indent="-285750">
              <a:buFont typeface="Wingdings" panose="05000000000000000000" pitchFamily="2" charset="2"/>
              <a:buChar char="ü"/>
            </a:pPr>
            <a:r>
              <a:rPr lang="en-US" sz="1800" dirty="0">
                <a:solidFill>
                  <a:srgbClr val="000000"/>
                </a:solidFill>
                <a:latin typeface="Calibri" panose="020F0502020204030204" pitchFamily="34" charset="0"/>
              </a:rPr>
              <a:t>Some facilities have small PPE supply caches or stockpiles for use during an HID incident. Staff members expressed general confidence that these stockpiles would be enough to support facilities through the isolation period as Tier 3 facilities. </a:t>
            </a:r>
          </a:p>
          <a:p>
            <a:r>
              <a:rPr lang="en-US" sz="1800" b="1" dirty="0">
                <a:solidFill>
                  <a:srgbClr val="000000"/>
                </a:solidFill>
                <a:latin typeface="Calibri" panose="020F0502020204030204" pitchFamily="34" charset="0"/>
              </a:rPr>
              <a:t>Opportunities for Improvement: </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Gaps in Waste Management Practices and/or Knowledge of: </a:t>
            </a:r>
            <a:r>
              <a:rPr lang="en-US" sz="1800" dirty="0">
                <a:solidFill>
                  <a:srgbClr val="000000"/>
                </a:solidFill>
                <a:latin typeface="Calibri" panose="020F0502020204030204" pitchFamily="34" charset="0"/>
              </a:rPr>
              <a:t>Some facilities are unclear if their respective HID response plan includes specific and extensive waste management measures necessary in handling biohazardous waste from an EVD patient. </a:t>
            </a:r>
            <a:r>
              <a:rPr lang="en-US" sz="1800" dirty="0">
                <a:solidFill>
                  <a:srgbClr val="000000"/>
                </a:solidFill>
                <a:latin typeface="Wingdings" panose="05000000000000000000" pitchFamily="2" charset="2"/>
              </a:rPr>
              <a:t></a:t>
            </a: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800" u="sng" dirty="0">
                <a:solidFill>
                  <a:srgbClr val="000000"/>
                </a:solidFill>
                <a:latin typeface="Calibri" panose="020F0502020204030204" pitchFamily="34" charset="0"/>
              </a:rPr>
              <a:t>HID Planning Gaps in Biosafety Containment</a:t>
            </a:r>
            <a:r>
              <a:rPr lang="en-US" sz="1800" dirty="0">
                <a:solidFill>
                  <a:srgbClr val="000000"/>
                </a:solidFill>
                <a:latin typeface="Calibri" panose="020F0502020204030204" pitchFamily="34" charset="0"/>
              </a:rPr>
              <a:t>: Some facilities were unclear on certain aspects of biosafety containment related to an EVD patient, such as handling patient remains and obtaining/ handling of lab specimens </a:t>
            </a:r>
          </a:p>
          <a:p>
            <a:endParaRPr lang="en-US" sz="1800" dirty="0">
              <a:solidFill>
                <a:srgbClr val="000000"/>
              </a:solidFill>
              <a:latin typeface="Calibri" panose="020F0502020204030204" pitchFamily="34" charset="0"/>
            </a:endParaRPr>
          </a:p>
          <a:p>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286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2706"/>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Improvement Plan Worksheet: </a:t>
            </a:r>
          </a:p>
        </p:txBody>
      </p:sp>
      <p:pic>
        <p:nvPicPr>
          <p:cNvPr id="5" name="Picture 4">
            <a:extLst>
              <a:ext uri="{FF2B5EF4-FFF2-40B4-BE49-F238E27FC236}">
                <a16:creationId xmlns:a16="http://schemas.microsoft.com/office/drawing/2014/main" id="{ACDA0863-516B-42DD-9E90-3AFFD7E150DF}"/>
              </a:ext>
            </a:extLst>
          </p:cNvPr>
          <p:cNvPicPr>
            <a:picLocks noChangeAspect="1"/>
          </p:cNvPicPr>
          <p:nvPr/>
        </p:nvPicPr>
        <p:blipFill>
          <a:blip r:embed="rId2"/>
          <a:stretch>
            <a:fillRect/>
          </a:stretch>
        </p:blipFill>
        <p:spPr>
          <a:xfrm>
            <a:off x="674253" y="933765"/>
            <a:ext cx="7445519" cy="4731812"/>
          </a:xfrm>
          <a:prstGeom prst="rect">
            <a:avLst/>
          </a:prstGeom>
        </p:spPr>
      </p:pic>
    </p:spTree>
    <p:extLst>
      <p:ext uri="{BB962C8B-B14F-4D97-AF65-F5344CB8AC3E}">
        <p14:creationId xmlns:p14="http://schemas.microsoft.com/office/powerpoint/2010/main" val="62747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524"/>
            <a:ext cx="8839200" cy="825632"/>
          </a:xfrm>
        </p:spPr>
        <p:txBody>
          <a:bodyPr>
            <a:noAutofit/>
          </a:bodyPr>
          <a:lstStyle/>
          <a:p>
            <a:r>
              <a:rPr lang="en-US" sz="4000" b="1" dirty="0">
                <a:solidFill>
                  <a:prstClr val="black"/>
                </a:solidFill>
                <a:effectLst>
                  <a:outerShdw blurRad="38100" dist="38100" dir="2700000" algn="tl">
                    <a:srgbClr val="000000">
                      <a:alpha val="43137"/>
                    </a:srgbClr>
                  </a:outerShdw>
                </a:effectLst>
              </a:rPr>
              <a:t>Improvement Plan Worksheet: </a:t>
            </a:r>
          </a:p>
        </p:txBody>
      </p:sp>
      <p:pic>
        <p:nvPicPr>
          <p:cNvPr id="5" name="Picture 4">
            <a:extLst>
              <a:ext uri="{FF2B5EF4-FFF2-40B4-BE49-F238E27FC236}">
                <a16:creationId xmlns:a16="http://schemas.microsoft.com/office/drawing/2014/main" id="{CE54A3CF-48CB-4378-9AB7-72154B0114B4}"/>
              </a:ext>
            </a:extLst>
          </p:cNvPr>
          <p:cNvPicPr>
            <a:picLocks noChangeAspect="1"/>
          </p:cNvPicPr>
          <p:nvPr/>
        </p:nvPicPr>
        <p:blipFill>
          <a:blip r:embed="rId2"/>
          <a:stretch>
            <a:fillRect/>
          </a:stretch>
        </p:blipFill>
        <p:spPr>
          <a:xfrm>
            <a:off x="489526" y="758370"/>
            <a:ext cx="7952649" cy="4923069"/>
          </a:xfrm>
          <a:prstGeom prst="rect">
            <a:avLst/>
          </a:prstGeom>
        </p:spPr>
      </p:pic>
    </p:spTree>
    <p:extLst>
      <p:ext uri="{BB962C8B-B14F-4D97-AF65-F5344CB8AC3E}">
        <p14:creationId xmlns:p14="http://schemas.microsoft.com/office/powerpoint/2010/main" val="103915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CF60-47AE-4951-8BA3-DD77EEE8B1B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98BB7F-E804-4D5A-B02C-2EEAA7FED0F5}"/>
              </a:ext>
            </a:extLst>
          </p:cNvPr>
          <p:cNvPicPr>
            <a:picLocks noGrp="1" noChangeAspect="1"/>
          </p:cNvPicPr>
          <p:nvPr>
            <p:ph idx="1"/>
          </p:nvPr>
        </p:nvPicPr>
        <p:blipFill>
          <a:blip r:embed="rId2"/>
          <a:stretch>
            <a:fillRect/>
          </a:stretch>
        </p:blipFill>
        <p:spPr>
          <a:xfrm>
            <a:off x="706582" y="260927"/>
            <a:ext cx="7181273" cy="5618291"/>
          </a:xfrm>
        </p:spPr>
      </p:pic>
    </p:spTree>
    <p:extLst>
      <p:ext uri="{BB962C8B-B14F-4D97-AF65-F5344CB8AC3E}">
        <p14:creationId xmlns:p14="http://schemas.microsoft.com/office/powerpoint/2010/main" val="3820092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D8E9-93BF-47CD-B287-2F4D6537230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4ECE3F-E274-42DB-96BE-E8104881B712}"/>
              </a:ext>
            </a:extLst>
          </p:cNvPr>
          <p:cNvPicPr>
            <a:picLocks noGrp="1" noChangeAspect="1"/>
          </p:cNvPicPr>
          <p:nvPr>
            <p:ph idx="1"/>
          </p:nvPr>
        </p:nvPicPr>
        <p:blipFill>
          <a:blip r:embed="rId2"/>
          <a:stretch>
            <a:fillRect/>
          </a:stretch>
        </p:blipFill>
        <p:spPr>
          <a:xfrm>
            <a:off x="893670" y="457200"/>
            <a:ext cx="6911057" cy="5303972"/>
          </a:xfrm>
        </p:spPr>
      </p:pic>
    </p:spTree>
    <p:extLst>
      <p:ext uri="{BB962C8B-B14F-4D97-AF65-F5344CB8AC3E}">
        <p14:creationId xmlns:p14="http://schemas.microsoft.com/office/powerpoint/2010/main" val="237475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980C-283C-4D6D-9AC2-51EC51D4F8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11F1FC-858E-4519-9966-96A4DEC5F007}"/>
              </a:ext>
            </a:extLst>
          </p:cNvPr>
          <p:cNvPicPr>
            <a:picLocks noGrp="1" noChangeAspect="1"/>
          </p:cNvPicPr>
          <p:nvPr>
            <p:ph idx="1"/>
          </p:nvPr>
        </p:nvPicPr>
        <p:blipFill>
          <a:blip r:embed="rId2"/>
          <a:stretch>
            <a:fillRect/>
          </a:stretch>
        </p:blipFill>
        <p:spPr>
          <a:xfrm>
            <a:off x="1464349" y="113146"/>
            <a:ext cx="5139649" cy="5511971"/>
          </a:xfrm>
        </p:spPr>
      </p:pic>
    </p:spTree>
    <p:extLst>
      <p:ext uri="{BB962C8B-B14F-4D97-AF65-F5344CB8AC3E}">
        <p14:creationId xmlns:p14="http://schemas.microsoft.com/office/powerpoint/2010/main" val="219933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64081-C4C5-4252-AA75-C30024308D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5632B2-7B04-4048-8D8A-8989F513F681}"/>
              </a:ext>
            </a:extLst>
          </p:cNvPr>
          <p:cNvPicPr>
            <a:picLocks noGrp="1" noChangeAspect="1"/>
          </p:cNvPicPr>
          <p:nvPr>
            <p:ph idx="1"/>
          </p:nvPr>
        </p:nvPicPr>
        <p:blipFill>
          <a:blip r:embed="rId2"/>
          <a:stretch>
            <a:fillRect/>
          </a:stretch>
        </p:blipFill>
        <p:spPr>
          <a:xfrm>
            <a:off x="1975758" y="122382"/>
            <a:ext cx="4314205" cy="5590031"/>
          </a:xfrm>
        </p:spPr>
      </p:pic>
    </p:spTree>
    <p:extLst>
      <p:ext uri="{BB962C8B-B14F-4D97-AF65-F5344CB8AC3E}">
        <p14:creationId xmlns:p14="http://schemas.microsoft.com/office/powerpoint/2010/main" val="3319206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F11D-D88C-4C63-84B0-8CB8E81E52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509ABE-9CE5-4171-BE91-9D528EEE46C8}"/>
              </a:ext>
            </a:extLst>
          </p:cNvPr>
          <p:cNvPicPr>
            <a:picLocks noGrp="1" noChangeAspect="1"/>
          </p:cNvPicPr>
          <p:nvPr>
            <p:ph idx="1"/>
          </p:nvPr>
        </p:nvPicPr>
        <p:blipFill>
          <a:blip r:embed="rId2"/>
          <a:stretch>
            <a:fillRect/>
          </a:stretch>
        </p:blipFill>
        <p:spPr>
          <a:xfrm>
            <a:off x="992094" y="796636"/>
            <a:ext cx="7141340" cy="4525963"/>
          </a:xfrm>
        </p:spPr>
      </p:pic>
    </p:spTree>
    <p:extLst>
      <p:ext uri="{BB962C8B-B14F-4D97-AF65-F5344CB8AC3E}">
        <p14:creationId xmlns:p14="http://schemas.microsoft.com/office/powerpoint/2010/main" val="49030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C5C-9B57-47C7-AEFB-D50118745267}"/>
              </a:ext>
            </a:extLst>
          </p:cNvPr>
          <p:cNvSpPr>
            <a:spLocks noGrp="1"/>
          </p:cNvSpPr>
          <p:nvPr>
            <p:ph type="title"/>
          </p:nvPr>
        </p:nvSpPr>
        <p:spPr/>
        <p:txBody>
          <a:bodyPr/>
          <a:lstStyle/>
          <a:p>
            <a:r>
              <a:rPr lang="en-US" dirty="0"/>
              <a:t>NGMC and RCH Back Up</a:t>
            </a:r>
          </a:p>
        </p:txBody>
      </p:sp>
      <p:sp>
        <p:nvSpPr>
          <p:cNvPr id="3" name="Content Placeholder 2">
            <a:extLst>
              <a:ext uri="{FF2B5EF4-FFF2-40B4-BE49-F238E27FC236}">
                <a16:creationId xmlns:a16="http://schemas.microsoft.com/office/drawing/2014/main" id="{1242C424-7D3F-4029-8105-FFA346D6221A}"/>
              </a:ext>
            </a:extLst>
          </p:cNvPr>
          <p:cNvSpPr>
            <a:spLocks noGrp="1"/>
          </p:cNvSpPr>
          <p:nvPr>
            <p:ph idx="1"/>
          </p:nvPr>
        </p:nvSpPr>
        <p:spPr/>
        <p:txBody>
          <a:bodyPr/>
          <a:lstStyle/>
          <a:p>
            <a:r>
              <a:rPr lang="en-US" dirty="0"/>
              <a:t>Matthew Crumpton – Coordinator	</a:t>
            </a:r>
          </a:p>
          <a:p>
            <a:pPr lvl="1"/>
            <a:r>
              <a:rPr lang="en-US" dirty="0"/>
              <a:t>678-630-5955</a:t>
            </a:r>
          </a:p>
          <a:p>
            <a:r>
              <a:rPr lang="en-US" dirty="0"/>
              <a:t>Donna Sue Campbell – Facilitator </a:t>
            </a:r>
          </a:p>
          <a:p>
            <a:pPr lvl="1"/>
            <a:r>
              <a:rPr lang="en-US" dirty="0"/>
              <a:t>770-851-3089</a:t>
            </a:r>
          </a:p>
          <a:p>
            <a:r>
              <a:rPr lang="en-US" dirty="0"/>
              <a:t>Walker Schlundt – NGMC Back Up</a:t>
            </a:r>
          </a:p>
          <a:p>
            <a:pPr lvl="1"/>
            <a:r>
              <a:rPr lang="en-US" dirty="0"/>
              <a:t>334-538-6718</a:t>
            </a:r>
          </a:p>
          <a:p>
            <a:pPr lvl="1"/>
            <a:endParaRPr lang="en-US" dirty="0"/>
          </a:p>
        </p:txBody>
      </p:sp>
    </p:spTree>
    <p:extLst>
      <p:ext uri="{BB962C8B-B14F-4D97-AF65-F5344CB8AC3E}">
        <p14:creationId xmlns:p14="http://schemas.microsoft.com/office/powerpoint/2010/main" val="98863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1E48-0467-4477-B4BE-E54B27B164AC}"/>
              </a:ext>
            </a:extLst>
          </p:cNvPr>
          <p:cNvSpPr>
            <a:spLocks noGrp="1"/>
          </p:cNvSpPr>
          <p:nvPr>
            <p:ph type="title"/>
          </p:nvPr>
        </p:nvSpPr>
        <p:spPr>
          <a:xfrm>
            <a:off x="6273939" y="2042424"/>
            <a:ext cx="2652346" cy="2936630"/>
          </a:xfrm>
        </p:spPr>
        <p:txBody>
          <a:bodyPr/>
          <a:lstStyle/>
          <a:p>
            <a:pPr algn="ctr"/>
            <a:r>
              <a:rPr lang="en-US" sz="3600" dirty="0"/>
              <a:t>Accepting volunteers to be on response plan</a:t>
            </a:r>
            <a:br>
              <a:rPr lang="en-US" sz="3600" dirty="0"/>
            </a:br>
            <a:r>
              <a:rPr lang="en-US" sz="3600" dirty="0"/>
              <a:t>work group</a:t>
            </a:r>
          </a:p>
        </p:txBody>
      </p:sp>
      <p:pic>
        <p:nvPicPr>
          <p:cNvPr id="4" name="Content Placeholder 3">
            <a:extLst>
              <a:ext uri="{FF2B5EF4-FFF2-40B4-BE49-F238E27FC236}">
                <a16:creationId xmlns:a16="http://schemas.microsoft.com/office/drawing/2014/main" id="{08CFBC34-F619-4422-B725-EF822330166A}"/>
              </a:ext>
            </a:extLst>
          </p:cNvPr>
          <p:cNvPicPr>
            <a:picLocks noGrp="1" noChangeAspect="1"/>
          </p:cNvPicPr>
          <p:nvPr>
            <p:ph idx="1"/>
          </p:nvPr>
        </p:nvPicPr>
        <p:blipFill>
          <a:blip r:embed="rId2"/>
          <a:stretch>
            <a:fillRect/>
          </a:stretch>
        </p:blipFill>
        <p:spPr>
          <a:xfrm>
            <a:off x="334638" y="314369"/>
            <a:ext cx="5692302" cy="4664685"/>
          </a:xfrm>
          <a:prstGeom prst="rect">
            <a:avLst/>
          </a:prstGeom>
        </p:spPr>
      </p:pic>
    </p:spTree>
    <p:extLst>
      <p:ext uri="{BB962C8B-B14F-4D97-AF65-F5344CB8AC3E}">
        <p14:creationId xmlns:p14="http://schemas.microsoft.com/office/powerpoint/2010/main" val="720809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E19B-BCB6-4214-82CE-9A959E7E2514}"/>
              </a:ext>
            </a:extLst>
          </p:cNvPr>
          <p:cNvSpPr>
            <a:spLocks noGrp="1"/>
          </p:cNvSpPr>
          <p:nvPr>
            <p:ph type="title"/>
          </p:nvPr>
        </p:nvSpPr>
        <p:spPr>
          <a:xfrm>
            <a:off x="238007" y="422031"/>
            <a:ext cx="2892055" cy="1784838"/>
          </a:xfrm>
        </p:spPr>
        <p:txBody>
          <a:bodyPr/>
          <a:lstStyle/>
          <a:p>
            <a:r>
              <a:rPr lang="en-US" sz="3600" dirty="0"/>
              <a:t>Requirements</a:t>
            </a:r>
            <a:br>
              <a:rPr lang="en-US" sz="3600" dirty="0"/>
            </a:br>
            <a:r>
              <a:rPr lang="en-US" sz="3600" dirty="0"/>
              <a:t>of plan</a:t>
            </a:r>
          </a:p>
        </p:txBody>
      </p:sp>
      <p:pic>
        <p:nvPicPr>
          <p:cNvPr id="4" name="Picture 3">
            <a:extLst>
              <a:ext uri="{FF2B5EF4-FFF2-40B4-BE49-F238E27FC236}">
                <a16:creationId xmlns:a16="http://schemas.microsoft.com/office/drawing/2014/main" id="{9BD0BBF3-5F2F-4AAF-84CD-8014ADE52FAC}"/>
              </a:ext>
            </a:extLst>
          </p:cNvPr>
          <p:cNvPicPr>
            <a:picLocks noChangeAspect="1"/>
          </p:cNvPicPr>
          <p:nvPr/>
        </p:nvPicPr>
        <p:blipFill>
          <a:blip r:embed="rId2"/>
          <a:stretch>
            <a:fillRect/>
          </a:stretch>
        </p:blipFill>
        <p:spPr>
          <a:xfrm>
            <a:off x="2870261" y="1081453"/>
            <a:ext cx="5701624" cy="5196253"/>
          </a:xfrm>
          <a:prstGeom prst="rect">
            <a:avLst/>
          </a:prstGeom>
        </p:spPr>
      </p:pic>
    </p:spTree>
    <p:extLst>
      <p:ext uri="{BB962C8B-B14F-4D97-AF65-F5344CB8AC3E}">
        <p14:creationId xmlns:p14="http://schemas.microsoft.com/office/powerpoint/2010/main" val="2602878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Multi-year Training and Exercise Plan</a:t>
            </a:r>
          </a:p>
        </p:txBody>
      </p:sp>
      <p:sp>
        <p:nvSpPr>
          <p:cNvPr id="3" name="Content Placeholder 2"/>
          <p:cNvSpPr>
            <a:spLocks noGrp="1"/>
          </p:cNvSpPr>
          <p:nvPr>
            <p:ph idx="1"/>
          </p:nvPr>
        </p:nvSpPr>
        <p:spPr/>
        <p:txBody>
          <a:bodyPr/>
          <a:lstStyle/>
          <a:p>
            <a:r>
              <a:rPr lang="en-US" dirty="0"/>
              <a:t>Region IV Infectious Disease FSE Nov 4-8</a:t>
            </a:r>
          </a:p>
          <a:p>
            <a:r>
              <a:rPr lang="en-US" dirty="0"/>
              <a:t>Pediatric TTX January 2019</a:t>
            </a:r>
          </a:p>
          <a:p>
            <a:r>
              <a:rPr lang="en-US" dirty="0"/>
              <a:t>Medical Countermeasure (SNS) FSE March 23-27, 2019</a:t>
            </a:r>
          </a:p>
          <a:p>
            <a:r>
              <a:rPr lang="en-US" dirty="0"/>
              <a:t>Patient Surge Full Scale late March 2019</a:t>
            </a:r>
          </a:p>
        </p:txBody>
      </p:sp>
    </p:spTree>
    <p:extLst>
      <p:ext uri="{BB962C8B-B14F-4D97-AF65-F5344CB8AC3E}">
        <p14:creationId xmlns:p14="http://schemas.microsoft.com/office/powerpoint/2010/main" val="3516692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91" y="23655"/>
            <a:ext cx="8839200" cy="990600"/>
          </a:xfrm>
        </p:spPr>
        <p:txBody>
          <a:bodyPr/>
          <a:lstStyle/>
          <a:p>
            <a:r>
              <a:rPr lang="en-US" dirty="0"/>
              <a:t>Ebola Grant Funding</a:t>
            </a:r>
          </a:p>
        </p:txBody>
      </p:sp>
      <p:sp>
        <p:nvSpPr>
          <p:cNvPr id="3" name="Content Placeholder 2"/>
          <p:cNvSpPr>
            <a:spLocks noGrp="1"/>
          </p:cNvSpPr>
          <p:nvPr>
            <p:ph idx="1"/>
          </p:nvPr>
        </p:nvSpPr>
        <p:spPr>
          <a:xfrm>
            <a:off x="457200" y="916709"/>
            <a:ext cx="8229600" cy="4525963"/>
          </a:xfrm>
        </p:spPr>
        <p:txBody>
          <a:bodyPr/>
          <a:lstStyle/>
          <a:p>
            <a:r>
              <a:rPr lang="en-US" dirty="0"/>
              <a:t>Updates</a:t>
            </a:r>
          </a:p>
        </p:txBody>
      </p:sp>
      <p:graphicFrame>
        <p:nvGraphicFramePr>
          <p:cNvPr id="4" name="Table 3">
            <a:extLst>
              <a:ext uri="{FF2B5EF4-FFF2-40B4-BE49-F238E27FC236}">
                <a16:creationId xmlns:a16="http://schemas.microsoft.com/office/drawing/2014/main" id="{2410C3A3-41AB-455B-A766-85221484E42C}"/>
              </a:ext>
            </a:extLst>
          </p:cNvPr>
          <p:cNvGraphicFramePr>
            <a:graphicFrameLocks noGrp="1"/>
          </p:cNvGraphicFramePr>
          <p:nvPr>
            <p:extLst>
              <p:ext uri="{D42A27DB-BD31-4B8C-83A1-F6EECF244321}">
                <p14:modId xmlns:p14="http://schemas.microsoft.com/office/powerpoint/2010/main" val="1147732524"/>
              </p:ext>
            </p:extLst>
          </p:nvPr>
        </p:nvGraphicFramePr>
        <p:xfrm>
          <a:off x="457200" y="1907308"/>
          <a:ext cx="7531099" cy="1232962"/>
        </p:xfrm>
        <a:graphic>
          <a:graphicData uri="http://schemas.openxmlformats.org/drawingml/2006/table">
            <a:tbl>
              <a:tblPr firstRow="1" firstCol="1" bandRow="1"/>
              <a:tblGrid>
                <a:gridCol w="1359782">
                  <a:extLst>
                    <a:ext uri="{9D8B030D-6E8A-4147-A177-3AD203B41FA5}">
                      <a16:colId xmlns:a16="http://schemas.microsoft.com/office/drawing/2014/main" val="3451254159"/>
                    </a:ext>
                  </a:extLst>
                </a:gridCol>
                <a:gridCol w="1892284">
                  <a:extLst>
                    <a:ext uri="{9D8B030D-6E8A-4147-A177-3AD203B41FA5}">
                      <a16:colId xmlns:a16="http://schemas.microsoft.com/office/drawing/2014/main" val="2566213155"/>
                    </a:ext>
                  </a:extLst>
                </a:gridCol>
                <a:gridCol w="1245674">
                  <a:extLst>
                    <a:ext uri="{9D8B030D-6E8A-4147-A177-3AD203B41FA5}">
                      <a16:colId xmlns:a16="http://schemas.microsoft.com/office/drawing/2014/main" val="3571598413"/>
                    </a:ext>
                  </a:extLst>
                </a:gridCol>
                <a:gridCol w="1549961">
                  <a:extLst>
                    <a:ext uri="{9D8B030D-6E8A-4147-A177-3AD203B41FA5}">
                      <a16:colId xmlns:a16="http://schemas.microsoft.com/office/drawing/2014/main" val="2768430334"/>
                    </a:ext>
                  </a:extLst>
                </a:gridCol>
                <a:gridCol w="1483398">
                  <a:extLst>
                    <a:ext uri="{9D8B030D-6E8A-4147-A177-3AD203B41FA5}">
                      <a16:colId xmlns:a16="http://schemas.microsoft.com/office/drawing/2014/main" val="78944842"/>
                    </a:ext>
                  </a:extLst>
                </a:gridCol>
              </a:tblGrid>
              <a:tr h="946728">
                <a:tc>
                  <a:txBody>
                    <a:bodyPr/>
                    <a:lstStyle/>
                    <a:p>
                      <a:pPr algn="ctr" fontAlgn="ctr"/>
                      <a:r>
                        <a:rPr lang="en-US" sz="1400" b="0" i="0" u="none" strike="noStrike">
                          <a:solidFill>
                            <a:srgbClr val="000000"/>
                          </a:solidFill>
                          <a:effectLst/>
                          <a:latin typeface="Calibri" panose="020F0502020204030204" pitchFamily="34" charset="0"/>
                        </a:rPr>
                        <a:t>Grant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ctr"/>
                      <a:r>
                        <a:rPr lang="en-US" sz="1400" b="0" i="0" u="none" strike="noStrike">
                          <a:solidFill>
                            <a:srgbClr val="000000"/>
                          </a:solidFill>
                          <a:effectLst/>
                          <a:latin typeface="Calibri" panose="020F0502020204030204" pitchFamily="34" charset="0"/>
                        </a:rPr>
                        <a:t>Amount Allocated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ctr"/>
                      <a:r>
                        <a:rPr lang="en-US" sz="1400" b="0" i="0" u="none" strike="noStrike">
                          <a:solidFill>
                            <a:srgbClr val="000000"/>
                          </a:solidFill>
                          <a:effectLst/>
                          <a:latin typeface="Calibri" panose="020F0502020204030204" pitchFamily="34" charset="0"/>
                        </a:rPr>
                        <a:t>Amount Claimed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ctr"/>
                      <a:r>
                        <a:rPr lang="en-US" sz="1400" b="0" i="0" u="none" strike="noStrike">
                          <a:solidFill>
                            <a:srgbClr val="000000"/>
                          </a:solidFill>
                          <a:effectLst/>
                          <a:latin typeface="Calibri" panose="020F0502020204030204" pitchFamily="34" charset="0"/>
                        </a:rPr>
                        <a:t>Amount in Process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fontAlgn="ctr"/>
                      <a:r>
                        <a:rPr lang="en-US" sz="1400" b="0" i="0" u="none" strike="noStrike">
                          <a:solidFill>
                            <a:srgbClr val="000000"/>
                          </a:solidFill>
                          <a:effectLst/>
                          <a:latin typeface="Calibri" panose="020F0502020204030204" pitchFamily="34" charset="0"/>
                        </a:rPr>
                        <a:t>Balance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704177416"/>
                  </a:ext>
                </a:extLst>
              </a:tr>
              <a:tr h="286234">
                <a:tc>
                  <a:txBody>
                    <a:bodyPr/>
                    <a:lstStyle/>
                    <a:p>
                      <a:pPr algn="l" fontAlgn="ctr"/>
                      <a:r>
                        <a:rPr lang="en-US" sz="1400" b="0" i="0" u="none" strike="noStrike">
                          <a:solidFill>
                            <a:srgbClr val="000000"/>
                          </a:solidFill>
                          <a:effectLst/>
                          <a:latin typeface="Calibri" panose="020F0502020204030204" pitchFamily="34" charset="0"/>
                        </a:rPr>
                        <a:t>Ebola Coalition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$180,000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75,008.58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panose="020F0502020204030204" pitchFamily="34" charset="0"/>
                        </a:rPr>
                        <a:t>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$107,991.42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353443"/>
                  </a:ext>
                </a:extLst>
              </a:tr>
            </a:tbl>
          </a:graphicData>
        </a:graphic>
      </p:graphicFrame>
    </p:spTree>
    <p:extLst>
      <p:ext uri="{BB962C8B-B14F-4D97-AF65-F5344CB8AC3E}">
        <p14:creationId xmlns:p14="http://schemas.microsoft.com/office/powerpoint/2010/main" val="2076574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91" y="23655"/>
            <a:ext cx="8839200" cy="990600"/>
          </a:xfrm>
        </p:spPr>
        <p:txBody>
          <a:bodyPr/>
          <a:lstStyle/>
          <a:p>
            <a:r>
              <a:rPr lang="en-US" dirty="0"/>
              <a:t>Ebola Grant Funding</a:t>
            </a:r>
          </a:p>
        </p:txBody>
      </p:sp>
      <p:sp>
        <p:nvSpPr>
          <p:cNvPr id="3" name="Content Placeholder 2"/>
          <p:cNvSpPr>
            <a:spLocks noGrp="1"/>
          </p:cNvSpPr>
          <p:nvPr>
            <p:ph idx="1"/>
          </p:nvPr>
        </p:nvSpPr>
        <p:spPr>
          <a:xfrm>
            <a:off x="457200" y="916709"/>
            <a:ext cx="8229600" cy="4525963"/>
          </a:xfrm>
        </p:spPr>
        <p:txBody>
          <a:bodyPr/>
          <a:lstStyle/>
          <a:p>
            <a:r>
              <a:rPr lang="en-US" dirty="0"/>
              <a:t>Bioesque Update</a:t>
            </a:r>
          </a:p>
        </p:txBody>
      </p:sp>
      <p:pic>
        <p:nvPicPr>
          <p:cNvPr id="5" name="Picture 4">
            <a:extLst>
              <a:ext uri="{FF2B5EF4-FFF2-40B4-BE49-F238E27FC236}">
                <a16:creationId xmlns:a16="http://schemas.microsoft.com/office/drawing/2014/main" id="{273280A3-D170-4262-8114-1A609E76E09D}"/>
              </a:ext>
            </a:extLst>
          </p:cNvPr>
          <p:cNvPicPr>
            <a:picLocks noChangeAspect="1"/>
          </p:cNvPicPr>
          <p:nvPr/>
        </p:nvPicPr>
        <p:blipFill>
          <a:blip r:embed="rId3"/>
          <a:stretch>
            <a:fillRect/>
          </a:stretch>
        </p:blipFill>
        <p:spPr>
          <a:xfrm>
            <a:off x="1680759" y="1600200"/>
            <a:ext cx="5782482" cy="4229690"/>
          </a:xfrm>
          <a:prstGeom prst="rect">
            <a:avLst/>
          </a:prstGeom>
        </p:spPr>
      </p:pic>
    </p:spTree>
    <p:extLst>
      <p:ext uri="{BB962C8B-B14F-4D97-AF65-F5344CB8AC3E}">
        <p14:creationId xmlns:p14="http://schemas.microsoft.com/office/powerpoint/2010/main" val="2346715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 y="136518"/>
            <a:ext cx="4502727" cy="990600"/>
          </a:xfrm>
        </p:spPr>
        <p:txBody>
          <a:bodyPr/>
          <a:lstStyle/>
          <a:p>
            <a:r>
              <a:rPr lang="en-US" dirty="0"/>
              <a:t>2019-2020 Budget</a:t>
            </a:r>
          </a:p>
        </p:txBody>
      </p:sp>
      <p:pic>
        <p:nvPicPr>
          <p:cNvPr id="6" name="Content Placeholder 5">
            <a:extLst>
              <a:ext uri="{FF2B5EF4-FFF2-40B4-BE49-F238E27FC236}">
                <a16:creationId xmlns:a16="http://schemas.microsoft.com/office/drawing/2014/main" id="{CB45448F-44FC-4A45-A5BA-C059422E276D}"/>
              </a:ext>
            </a:extLst>
          </p:cNvPr>
          <p:cNvPicPr>
            <a:picLocks noGrp="1" noChangeAspect="1"/>
          </p:cNvPicPr>
          <p:nvPr>
            <p:ph idx="1"/>
          </p:nvPr>
        </p:nvPicPr>
        <p:blipFill>
          <a:blip r:embed="rId2"/>
          <a:stretch>
            <a:fillRect/>
          </a:stretch>
        </p:blipFill>
        <p:spPr>
          <a:xfrm>
            <a:off x="590137" y="1036782"/>
            <a:ext cx="7778998" cy="4525963"/>
          </a:xfrm>
        </p:spPr>
      </p:pic>
    </p:spTree>
    <p:extLst>
      <p:ext uri="{BB962C8B-B14F-4D97-AF65-F5344CB8AC3E}">
        <p14:creationId xmlns:p14="http://schemas.microsoft.com/office/powerpoint/2010/main" val="1359082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 y="136518"/>
            <a:ext cx="4502727" cy="990600"/>
          </a:xfrm>
        </p:spPr>
        <p:txBody>
          <a:bodyPr/>
          <a:lstStyle/>
          <a:p>
            <a:r>
              <a:rPr lang="en-US" dirty="0"/>
              <a:t>2019-2020 Budget</a:t>
            </a:r>
          </a:p>
        </p:txBody>
      </p:sp>
      <p:pic>
        <p:nvPicPr>
          <p:cNvPr id="4" name="Picture 3">
            <a:extLst>
              <a:ext uri="{FF2B5EF4-FFF2-40B4-BE49-F238E27FC236}">
                <a16:creationId xmlns:a16="http://schemas.microsoft.com/office/drawing/2014/main" id="{713A2BA0-2822-4650-B86B-1BAEAF38763F}"/>
              </a:ext>
            </a:extLst>
          </p:cNvPr>
          <p:cNvPicPr>
            <a:picLocks noChangeAspect="1"/>
          </p:cNvPicPr>
          <p:nvPr/>
        </p:nvPicPr>
        <p:blipFill>
          <a:blip r:embed="rId2"/>
          <a:stretch>
            <a:fillRect/>
          </a:stretch>
        </p:blipFill>
        <p:spPr>
          <a:xfrm>
            <a:off x="994372" y="812801"/>
            <a:ext cx="6265409" cy="5021010"/>
          </a:xfrm>
          <a:prstGeom prst="rect">
            <a:avLst/>
          </a:prstGeom>
        </p:spPr>
      </p:pic>
    </p:spTree>
    <p:extLst>
      <p:ext uri="{BB962C8B-B14F-4D97-AF65-F5344CB8AC3E}">
        <p14:creationId xmlns:p14="http://schemas.microsoft.com/office/powerpoint/2010/main" val="3711855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 y="136518"/>
            <a:ext cx="4502727" cy="990600"/>
          </a:xfrm>
        </p:spPr>
        <p:txBody>
          <a:bodyPr/>
          <a:lstStyle/>
          <a:p>
            <a:r>
              <a:rPr lang="en-US" dirty="0"/>
              <a:t>2019-2020 Budget</a:t>
            </a:r>
          </a:p>
        </p:txBody>
      </p:sp>
      <p:pic>
        <p:nvPicPr>
          <p:cNvPr id="5" name="Picture 4">
            <a:extLst>
              <a:ext uri="{FF2B5EF4-FFF2-40B4-BE49-F238E27FC236}">
                <a16:creationId xmlns:a16="http://schemas.microsoft.com/office/drawing/2014/main" id="{2052B984-3807-4236-9BFA-AE34201881E4}"/>
              </a:ext>
            </a:extLst>
          </p:cNvPr>
          <p:cNvPicPr>
            <a:picLocks noChangeAspect="1"/>
          </p:cNvPicPr>
          <p:nvPr/>
        </p:nvPicPr>
        <p:blipFill>
          <a:blip r:embed="rId2"/>
          <a:stretch>
            <a:fillRect/>
          </a:stretch>
        </p:blipFill>
        <p:spPr>
          <a:xfrm>
            <a:off x="3584121" y="890311"/>
            <a:ext cx="2664512" cy="4882416"/>
          </a:xfrm>
          <a:prstGeom prst="rect">
            <a:avLst/>
          </a:prstGeom>
        </p:spPr>
      </p:pic>
    </p:spTree>
    <p:extLst>
      <p:ext uri="{BB962C8B-B14F-4D97-AF65-F5344CB8AC3E}">
        <p14:creationId xmlns:p14="http://schemas.microsoft.com/office/powerpoint/2010/main" val="54968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 y="136518"/>
            <a:ext cx="4502727" cy="990600"/>
          </a:xfrm>
        </p:spPr>
        <p:txBody>
          <a:bodyPr/>
          <a:lstStyle/>
          <a:p>
            <a:r>
              <a:rPr lang="en-US" dirty="0"/>
              <a:t>2019-2020 Budget</a:t>
            </a:r>
          </a:p>
        </p:txBody>
      </p:sp>
      <p:pic>
        <p:nvPicPr>
          <p:cNvPr id="4" name="Picture 3">
            <a:extLst>
              <a:ext uri="{FF2B5EF4-FFF2-40B4-BE49-F238E27FC236}">
                <a16:creationId xmlns:a16="http://schemas.microsoft.com/office/drawing/2014/main" id="{E459DEFD-64DE-4D3C-8F26-71C3E6814696}"/>
              </a:ext>
            </a:extLst>
          </p:cNvPr>
          <p:cNvPicPr>
            <a:picLocks noChangeAspect="1"/>
          </p:cNvPicPr>
          <p:nvPr/>
        </p:nvPicPr>
        <p:blipFill>
          <a:blip r:embed="rId2"/>
          <a:stretch>
            <a:fillRect/>
          </a:stretch>
        </p:blipFill>
        <p:spPr>
          <a:xfrm>
            <a:off x="-73890" y="1562237"/>
            <a:ext cx="9144000" cy="2034036"/>
          </a:xfrm>
          <a:prstGeom prst="rect">
            <a:avLst/>
          </a:prstGeom>
        </p:spPr>
      </p:pic>
    </p:spTree>
    <p:extLst>
      <p:ext uri="{BB962C8B-B14F-4D97-AF65-F5344CB8AC3E}">
        <p14:creationId xmlns:p14="http://schemas.microsoft.com/office/powerpoint/2010/main" val="1125793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7F272-EA8A-4A8B-BB6E-DDC7D258BD0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193E4F4-43E8-4EAB-BDC3-5210F1C68EF6}"/>
              </a:ext>
            </a:extLst>
          </p:cNvPr>
          <p:cNvPicPr>
            <a:picLocks noChangeAspect="1"/>
          </p:cNvPicPr>
          <p:nvPr/>
        </p:nvPicPr>
        <p:blipFill>
          <a:blip r:embed="rId2"/>
          <a:stretch>
            <a:fillRect/>
          </a:stretch>
        </p:blipFill>
        <p:spPr>
          <a:xfrm>
            <a:off x="157162" y="1790700"/>
            <a:ext cx="8829675" cy="3276600"/>
          </a:xfrm>
          <a:prstGeom prst="rect">
            <a:avLst/>
          </a:prstGeom>
        </p:spPr>
      </p:pic>
      <p:sp>
        <p:nvSpPr>
          <p:cNvPr id="5" name="Title 1">
            <a:extLst>
              <a:ext uri="{FF2B5EF4-FFF2-40B4-BE49-F238E27FC236}">
                <a16:creationId xmlns:a16="http://schemas.microsoft.com/office/drawing/2014/main" id="{E063C7F0-EFBC-477C-BF6E-7E82E2E07D7A}"/>
              </a:ext>
            </a:extLst>
          </p:cNvPr>
          <p:cNvSpPr>
            <a:spLocks noGrp="1"/>
          </p:cNvSpPr>
          <p:nvPr>
            <p:ph type="title"/>
          </p:nvPr>
        </p:nvSpPr>
        <p:spPr>
          <a:xfrm>
            <a:off x="152400" y="457200"/>
            <a:ext cx="8839200" cy="990600"/>
          </a:xfrm>
        </p:spPr>
        <p:txBody>
          <a:bodyPr/>
          <a:lstStyle/>
          <a:p>
            <a:r>
              <a:rPr lang="en-US" dirty="0"/>
              <a:t>2019-2020 Budget</a:t>
            </a:r>
          </a:p>
        </p:txBody>
      </p:sp>
    </p:spTree>
    <p:extLst>
      <p:ext uri="{BB962C8B-B14F-4D97-AF65-F5344CB8AC3E}">
        <p14:creationId xmlns:p14="http://schemas.microsoft.com/office/powerpoint/2010/main" val="100152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1491-CA68-4021-88DC-7F3D7F9B7269}"/>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E31C7CBD-C694-4399-98A2-065E7EF10434}"/>
              </a:ext>
            </a:extLst>
          </p:cNvPr>
          <p:cNvSpPr>
            <a:spLocks noGrp="1"/>
          </p:cNvSpPr>
          <p:nvPr>
            <p:ph idx="1"/>
          </p:nvPr>
        </p:nvSpPr>
        <p:spPr>
          <a:xfrm>
            <a:off x="355600" y="4402666"/>
            <a:ext cx="8229600" cy="4525963"/>
          </a:xfrm>
        </p:spPr>
        <p:txBody>
          <a:bodyPr/>
          <a:lstStyle/>
          <a:p>
            <a:endParaRPr lang="en-US" dirty="0"/>
          </a:p>
        </p:txBody>
      </p:sp>
      <p:graphicFrame>
        <p:nvGraphicFramePr>
          <p:cNvPr id="4" name="Chart 3">
            <a:extLst>
              <a:ext uri="{FF2B5EF4-FFF2-40B4-BE49-F238E27FC236}">
                <a16:creationId xmlns:a16="http://schemas.microsoft.com/office/drawing/2014/main" id="{9EB1241C-16CE-460C-BC4F-847E09DDE8EF}"/>
              </a:ext>
            </a:extLst>
          </p:cNvPr>
          <p:cNvGraphicFramePr>
            <a:graphicFrameLocks/>
          </p:cNvGraphicFramePr>
          <p:nvPr>
            <p:extLst>
              <p:ext uri="{D42A27DB-BD31-4B8C-83A1-F6EECF244321}">
                <p14:modId xmlns:p14="http://schemas.microsoft.com/office/powerpoint/2010/main" val="4207622924"/>
              </p:ext>
            </p:extLst>
          </p:nvPr>
        </p:nvGraphicFramePr>
        <p:xfrm>
          <a:off x="2286000" y="1278466"/>
          <a:ext cx="5054600"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9327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7" y="136518"/>
            <a:ext cx="4502727" cy="990600"/>
          </a:xfrm>
        </p:spPr>
        <p:txBody>
          <a:bodyPr/>
          <a:lstStyle/>
          <a:p>
            <a:r>
              <a:rPr lang="en-US" dirty="0"/>
              <a:t>2019-2020 Budget</a:t>
            </a:r>
          </a:p>
        </p:txBody>
      </p:sp>
      <p:pic>
        <p:nvPicPr>
          <p:cNvPr id="4" name="Picture 3">
            <a:extLst>
              <a:ext uri="{FF2B5EF4-FFF2-40B4-BE49-F238E27FC236}">
                <a16:creationId xmlns:a16="http://schemas.microsoft.com/office/drawing/2014/main" id="{09294D53-B08D-4AEB-9902-CC5C7BBFEDE6}"/>
              </a:ext>
            </a:extLst>
          </p:cNvPr>
          <p:cNvPicPr>
            <a:picLocks noChangeAspect="1"/>
          </p:cNvPicPr>
          <p:nvPr/>
        </p:nvPicPr>
        <p:blipFill>
          <a:blip r:embed="rId2"/>
          <a:stretch>
            <a:fillRect/>
          </a:stretch>
        </p:blipFill>
        <p:spPr>
          <a:xfrm>
            <a:off x="0" y="1565981"/>
            <a:ext cx="9144000" cy="3726038"/>
          </a:xfrm>
          <a:prstGeom prst="rect">
            <a:avLst/>
          </a:prstGeom>
        </p:spPr>
      </p:pic>
      <p:sp>
        <p:nvSpPr>
          <p:cNvPr id="5" name="Content Placeholder 4">
            <a:extLst>
              <a:ext uri="{FF2B5EF4-FFF2-40B4-BE49-F238E27FC236}">
                <a16:creationId xmlns:a16="http://schemas.microsoft.com/office/drawing/2014/main" id="{82583637-781B-42E4-8A48-00DC1B82B2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0846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GHA, and State Updates:</a:t>
            </a:r>
          </a:p>
        </p:txBody>
      </p:sp>
    </p:spTree>
    <p:extLst>
      <p:ext uri="{BB962C8B-B14F-4D97-AF65-F5344CB8AC3E}">
        <p14:creationId xmlns:p14="http://schemas.microsoft.com/office/powerpoint/2010/main" val="1364055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615440"/>
          </a:xfrm>
        </p:spPr>
        <p:txBody>
          <a:bodyPr/>
          <a:lstStyle/>
          <a:p>
            <a:r>
              <a:rPr lang="en-US" sz="4000" b="1" dirty="0"/>
              <a:t>Updates</a:t>
            </a:r>
            <a:r>
              <a:rPr lang="en-US" sz="4000" dirty="0"/>
              <a:t> from Hospitals, EMA, LTC, Behavioral Health, ARC, Other Partners</a:t>
            </a:r>
          </a:p>
        </p:txBody>
      </p:sp>
    </p:spTree>
    <p:extLst>
      <p:ext uri="{BB962C8B-B14F-4D97-AF65-F5344CB8AC3E}">
        <p14:creationId xmlns:p14="http://schemas.microsoft.com/office/powerpoint/2010/main" val="2259078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Wrap up</a:t>
            </a:r>
          </a:p>
        </p:txBody>
      </p:sp>
      <p:sp>
        <p:nvSpPr>
          <p:cNvPr id="3" name="Content Placeholder 2"/>
          <p:cNvSpPr>
            <a:spLocks noGrp="1"/>
          </p:cNvSpPr>
          <p:nvPr>
            <p:ph idx="1"/>
          </p:nvPr>
        </p:nvSpPr>
        <p:spPr>
          <a:xfrm>
            <a:off x="457200" y="1330236"/>
            <a:ext cx="8229600" cy="4417422"/>
          </a:xfrm>
        </p:spPr>
        <p:txBody>
          <a:bodyPr/>
          <a:lstStyle/>
          <a:p>
            <a:r>
              <a:rPr lang="en-US" dirty="0"/>
              <a:t>Open Forum</a:t>
            </a:r>
          </a:p>
          <a:p>
            <a:r>
              <a:rPr lang="en-US" dirty="0"/>
              <a:t>Future Dates</a:t>
            </a:r>
          </a:p>
          <a:p>
            <a:pPr lvl="1"/>
            <a:r>
              <a:rPr lang="en-US" sz="2400" dirty="0"/>
              <a:t>GMHC Quarterly Meeting:</a:t>
            </a:r>
          </a:p>
          <a:p>
            <a:pPr lvl="2"/>
            <a:r>
              <a:rPr lang="en-US" sz="1600" dirty="0"/>
              <a:t>November 20</a:t>
            </a:r>
            <a:r>
              <a:rPr lang="en-US" sz="1600" baseline="30000" dirty="0"/>
              <a:t>th</a:t>
            </a:r>
            <a:r>
              <a:rPr lang="en-US" sz="1600" dirty="0"/>
              <a:t> – Lanier Tech Ramsey Conference Center</a:t>
            </a:r>
          </a:p>
          <a:p>
            <a:pPr lvl="2"/>
            <a:r>
              <a:rPr lang="en-US" sz="1600" dirty="0"/>
              <a:t>February 19</a:t>
            </a:r>
            <a:r>
              <a:rPr lang="en-US" sz="1600" baseline="30000" dirty="0"/>
              <a:t>th</a:t>
            </a:r>
            <a:r>
              <a:rPr lang="en-US" sz="1600" dirty="0"/>
              <a:t> </a:t>
            </a:r>
          </a:p>
          <a:p>
            <a:pPr lvl="2"/>
            <a:r>
              <a:rPr lang="en-US" sz="1600" dirty="0"/>
              <a:t>May 20</a:t>
            </a:r>
            <a:r>
              <a:rPr lang="en-US" sz="1600" baseline="30000" dirty="0"/>
              <a:t>th</a:t>
            </a:r>
            <a:r>
              <a:rPr lang="en-US" sz="1600" dirty="0"/>
              <a:t> </a:t>
            </a:r>
          </a:p>
          <a:p>
            <a:pPr lvl="2"/>
            <a:r>
              <a:rPr lang="en-US" sz="1600" dirty="0"/>
              <a:t>August 19</a:t>
            </a:r>
            <a:r>
              <a:rPr lang="en-US" sz="1600" baseline="30000" dirty="0"/>
              <a:t>th</a:t>
            </a:r>
            <a:r>
              <a:rPr lang="en-US" sz="1600" dirty="0"/>
              <a:t> </a:t>
            </a:r>
          </a:p>
          <a:p>
            <a:pPr lvl="2"/>
            <a:r>
              <a:rPr lang="en-US" sz="1600" dirty="0"/>
              <a:t>November 18</a:t>
            </a:r>
            <a:r>
              <a:rPr lang="en-US" sz="1600" baseline="30000" dirty="0"/>
              <a:t>th</a:t>
            </a:r>
            <a:r>
              <a:rPr lang="en-US" sz="1600" dirty="0"/>
              <a:t> </a:t>
            </a:r>
          </a:p>
          <a:p>
            <a:pPr lvl="1"/>
            <a:r>
              <a:rPr lang="en-US" sz="2400" dirty="0"/>
              <a:t>MATF (Mutual Aid Task Force) Meeting:</a:t>
            </a:r>
            <a:r>
              <a:rPr lang="en-US" dirty="0"/>
              <a:t> </a:t>
            </a:r>
          </a:p>
          <a:p>
            <a:pPr lvl="2"/>
            <a:r>
              <a:rPr lang="en-US" sz="2000" i="1" dirty="0"/>
              <a:t>September 13</a:t>
            </a:r>
            <a:r>
              <a:rPr lang="en-US" sz="2000" i="1" baseline="30000" dirty="0"/>
              <a:t>th</a:t>
            </a:r>
            <a:r>
              <a:rPr lang="en-US" sz="2000" i="1" dirty="0"/>
              <a:t> &amp; December 12</a:t>
            </a:r>
            <a:r>
              <a:rPr lang="en-US" sz="2000" i="1" baseline="30000" dirty="0"/>
              <a:t>th</a:t>
            </a:r>
            <a:r>
              <a:rPr lang="en-US" sz="2000" i="1" dirty="0"/>
              <a:t>  </a:t>
            </a:r>
            <a:r>
              <a:rPr lang="en-US" sz="1800" i="1" dirty="0"/>
              <a:t>Bay A, Georgia Public Safety Training Center</a:t>
            </a:r>
          </a:p>
          <a:p>
            <a:pPr lvl="3"/>
            <a:r>
              <a:rPr lang="en-US" sz="1800" dirty="0"/>
              <a:t>1000 Indian Springs Drive Forsyth, GA </a:t>
            </a:r>
          </a:p>
        </p:txBody>
      </p:sp>
    </p:spTree>
    <p:extLst>
      <p:ext uri="{BB962C8B-B14F-4D97-AF65-F5344CB8AC3E}">
        <p14:creationId xmlns:p14="http://schemas.microsoft.com/office/powerpoint/2010/main" val="398307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3116-30E6-40AB-B1C0-1B06AAEC3A09}"/>
              </a:ext>
            </a:extLst>
          </p:cNvPr>
          <p:cNvSpPr>
            <a:spLocks noGrp="1"/>
          </p:cNvSpPr>
          <p:nvPr>
            <p:ph type="title"/>
          </p:nvPr>
        </p:nvSpPr>
        <p:spPr/>
        <p:txBody>
          <a:bodyPr/>
          <a:lstStyle/>
          <a:p>
            <a:r>
              <a:rPr lang="en-US" dirty="0"/>
              <a:t>Website</a:t>
            </a:r>
          </a:p>
        </p:txBody>
      </p:sp>
      <p:pic>
        <p:nvPicPr>
          <p:cNvPr id="7" name="Content Placeholder 6">
            <a:extLst>
              <a:ext uri="{FF2B5EF4-FFF2-40B4-BE49-F238E27FC236}">
                <a16:creationId xmlns:a16="http://schemas.microsoft.com/office/drawing/2014/main" id="{A417B88B-8583-42DD-8A82-A67EC7609CA6}"/>
              </a:ext>
            </a:extLst>
          </p:cNvPr>
          <p:cNvPicPr>
            <a:picLocks noGrp="1" noChangeAspect="1"/>
          </p:cNvPicPr>
          <p:nvPr>
            <p:ph idx="1"/>
          </p:nvPr>
        </p:nvPicPr>
        <p:blipFill>
          <a:blip r:embed="rId2"/>
          <a:stretch>
            <a:fillRect/>
          </a:stretch>
        </p:blipFill>
        <p:spPr>
          <a:xfrm>
            <a:off x="2375693" y="952500"/>
            <a:ext cx="4525963" cy="4525963"/>
          </a:xfrm>
        </p:spPr>
      </p:pic>
    </p:spTree>
    <p:extLst>
      <p:ext uri="{BB962C8B-B14F-4D97-AF65-F5344CB8AC3E}">
        <p14:creationId xmlns:p14="http://schemas.microsoft.com/office/powerpoint/2010/main" val="319314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7731"/>
            <a:ext cx="8839200" cy="853737"/>
          </a:xfrm>
        </p:spPr>
        <p:txBody>
          <a:bodyPr>
            <a:noAutofit/>
          </a:bodyPr>
          <a:lstStyle/>
          <a:p>
            <a:r>
              <a:rPr lang="en-US" sz="4000" b="1" dirty="0">
                <a:solidFill>
                  <a:prstClr val="black"/>
                </a:solidFill>
                <a:effectLst>
                  <a:outerShdw blurRad="38100" dist="38100" dir="2700000" algn="tl">
                    <a:srgbClr val="000000">
                      <a:alpha val="43137"/>
                    </a:srgbClr>
                  </a:outerShdw>
                </a:effectLst>
              </a:rPr>
              <a:t>Training Updates:</a:t>
            </a:r>
          </a:p>
        </p:txBody>
      </p:sp>
      <p:sp>
        <p:nvSpPr>
          <p:cNvPr id="3" name="Rectangle 2">
            <a:extLst>
              <a:ext uri="{FF2B5EF4-FFF2-40B4-BE49-F238E27FC236}">
                <a16:creationId xmlns:a16="http://schemas.microsoft.com/office/drawing/2014/main" id="{1C3D2768-B1C3-4741-8200-C4B6CBAB5BB8}"/>
              </a:ext>
            </a:extLst>
          </p:cNvPr>
          <p:cNvSpPr/>
          <p:nvPr/>
        </p:nvSpPr>
        <p:spPr>
          <a:xfrm>
            <a:off x="350982" y="929176"/>
            <a:ext cx="8640617" cy="4555093"/>
          </a:xfrm>
          <a:prstGeom prst="rect">
            <a:avLst/>
          </a:prstGeom>
        </p:spPr>
        <p:txBody>
          <a:bodyPr wrap="square">
            <a:spAutoFit/>
          </a:bodyPr>
          <a:lstStyle/>
          <a:p>
            <a:endParaRPr lang="en-US" sz="1600" dirty="0"/>
          </a:p>
          <a:p>
            <a:pPr marL="285750" indent="-285750">
              <a:buFont typeface="Arial" panose="020B0604020202020204" pitchFamily="34" charset="0"/>
              <a:buChar char="•"/>
            </a:pPr>
            <a:r>
              <a:rPr lang="en-US" sz="2400" b="1" dirty="0"/>
              <a:t>September 25-27 –Tactical Emergency Casualty Care Course - Hall County Sheriffs Training Complex</a:t>
            </a:r>
          </a:p>
          <a:p>
            <a:pPr marL="285750" indent="-285750">
              <a:buFont typeface="Arial" panose="020B0604020202020204" pitchFamily="34" charset="0"/>
              <a:buChar char="•"/>
            </a:pPr>
            <a:r>
              <a:rPr lang="en-US" sz="2400" b="1" dirty="0">
                <a:solidFill>
                  <a:prstClr val="black"/>
                </a:solidFill>
                <a:latin typeface="Calibri" panose="020F0502020204030204" pitchFamily="34" charset="0"/>
                <a:cs typeface="Times New Roman" panose="02020603050405020304" pitchFamily="18" charset="0"/>
              </a:rPr>
              <a:t>Trauma Nurse Core Class – Locations and Date?</a:t>
            </a:r>
            <a:endParaRPr lang="en-US" sz="2400" i="1" dirty="0">
              <a:solidFill>
                <a:prstClr val="black"/>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dirty="0">
                <a:solidFill>
                  <a:prstClr val="black"/>
                </a:solidFill>
                <a:latin typeface="Calibri" panose="020F0502020204030204" pitchFamily="34" charset="0"/>
                <a:cs typeface="Times New Roman" panose="02020603050405020304" pitchFamily="18" charset="0"/>
              </a:rPr>
              <a:t>Rural Trauma Development Course - Locations and Date?</a:t>
            </a:r>
          </a:p>
          <a:p>
            <a:pPr marL="342900" indent="-342900">
              <a:buFont typeface="Arial" panose="020B0604020202020204" pitchFamily="34" charset="0"/>
              <a:buChar char="•"/>
            </a:pPr>
            <a:r>
              <a:rPr lang="en-US" sz="2400" b="1" dirty="0">
                <a:solidFill>
                  <a:prstClr val="black"/>
                </a:solidFill>
                <a:latin typeface="Calibri" panose="020F0502020204030204" pitchFamily="34" charset="0"/>
                <a:cs typeface="Times New Roman" panose="02020603050405020304" pitchFamily="18" charset="0"/>
              </a:rPr>
              <a:t>Emergency Nurse Pediatric Care Course - Locations and Date?</a:t>
            </a:r>
          </a:p>
          <a:p>
            <a:pPr marL="342900" indent="-342900">
              <a:buFont typeface="Arial" panose="020B0604020202020204" pitchFamily="34" charset="0"/>
              <a:buChar char="•"/>
            </a:pPr>
            <a:r>
              <a:rPr lang="en-US" sz="2400" b="1" dirty="0">
                <a:solidFill>
                  <a:prstClr val="black"/>
                </a:solidFill>
                <a:latin typeface="Calibri" panose="020F0502020204030204" pitchFamily="34" charset="0"/>
                <a:cs typeface="Times New Roman" panose="02020603050405020304" pitchFamily="18" charset="0"/>
              </a:rPr>
              <a:t>CMS Long Term Care EPEP Advanced Course – February 11 – Ramsey Conference Center</a:t>
            </a:r>
          </a:p>
          <a:p>
            <a:pPr marL="342900" indent="-342900">
              <a:buFont typeface="Arial" panose="020B0604020202020204" pitchFamily="34" charset="0"/>
              <a:buChar char="•"/>
            </a:pPr>
            <a:r>
              <a:rPr lang="en-US" sz="2400" b="1" dirty="0">
                <a:solidFill>
                  <a:prstClr val="black"/>
                </a:solidFill>
              </a:rPr>
              <a:t>February 24-26 – Tactical Emergency Casualty Care Course - Hall County Sheriffs Training Complex</a:t>
            </a:r>
          </a:p>
          <a:p>
            <a:pPr marL="342900" indent="-342900">
              <a:buFont typeface="Arial" panose="020B0604020202020204" pitchFamily="34" charset="0"/>
              <a:buChar char="•"/>
            </a:pPr>
            <a:r>
              <a:rPr lang="en-US" sz="2400" b="1" dirty="0">
                <a:solidFill>
                  <a:prstClr val="black"/>
                </a:solidFill>
              </a:rPr>
              <a:t>Infectious Disease Conference – Mid March</a:t>
            </a:r>
            <a:endParaRPr lang="en-US" sz="2400" dirty="0">
              <a:solidFill>
                <a:prstClr val="black"/>
              </a:solidFill>
            </a:endParaRPr>
          </a:p>
          <a:p>
            <a:endParaRPr lang="en-US" sz="1600" dirty="0"/>
          </a:p>
          <a:p>
            <a:pPr marL="285750" indent="-285750">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Exercises Update</a:t>
            </a:r>
            <a:endParaRPr lang="en-US" i="1" dirty="0"/>
          </a:p>
        </p:txBody>
      </p:sp>
      <p:sp>
        <p:nvSpPr>
          <p:cNvPr id="5" name="Content Placeholder 4"/>
          <p:cNvSpPr>
            <a:spLocks noGrp="1"/>
          </p:cNvSpPr>
          <p:nvPr>
            <p:ph idx="1"/>
          </p:nvPr>
        </p:nvSpPr>
        <p:spPr/>
        <p:txBody>
          <a:bodyPr/>
          <a:lstStyle/>
          <a:p>
            <a:r>
              <a:rPr lang="en-US" dirty="0"/>
              <a:t>Operation Wesley TTX AAR</a:t>
            </a:r>
          </a:p>
          <a:p>
            <a:r>
              <a:rPr lang="en-US" dirty="0"/>
              <a:t>Infectious Disease FSE November 4-8</a:t>
            </a:r>
          </a:p>
          <a:p>
            <a:endParaRPr lang="en-US" dirty="0"/>
          </a:p>
        </p:txBody>
      </p:sp>
    </p:spTree>
    <p:extLst>
      <p:ext uri="{BB962C8B-B14F-4D97-AF65-F5344CB8AC3E}">
        <p14:creationId xmlns:p14="http://schemas.microsoft.com/office/powerpoint/2010/main" val="413878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8FFC-42B3-4BA4-BDF5-9D0B929A192F}"/>
              </a:ext>
            </a:extLst>
          </p:cNvPr>
          <p:cNvSpPr>
            <a:spLocks noGrp="1"/>
          </p:cNvSpPr>
          <p:nvPr>
            <p:ph type="title"/>
          </p:nvPr>
        </p:nvSpPr>
        <p:spPr/>
        <p:txBody>
          <a:bodyPr/>
          <a:lstStyle/>
          <a:p>
            <a:r>
              <a:rPr lang="en-US" dirty="0"/>
              <a:t>District 2 PH</a:t>
            </a:r>
            <a:br>
              <a:rPr lang="en-US" dirty="0"/>
            </a:br>
            <a:endParaRPr lang="en-US" dirty="0"/>
          </a:p>
        </p:txBody>
      </p:sp>
      <p:sp>
        <p:nvSpPr>
          <p:cNvPr id="3" name="Content Placeholder 2">
            <a:extLst>
              <a:ext uri="{FF2B5EF4-FFF2-40B4-BE49-F238E27FC236}">
                <a16:creationId xmlns:a16="http://schemas.microsoft.com/office/drawing/2014/main" id="{A48A916E-FAEC-4DDA-88B2-A5FAC1934F7E}"/>
              </a:ext>
            </a:extLst>
          </p:cNvPr>
          <p:cNvSpPr>
            <a:spLocks noGrp="1"/>
          </p:cNvSpPr>
          <p:nvPr>
            <p:ph idx="1"/>
          </p:nvPr>
        </p:nvSpPr>
        <p:spPr/>
        <p:txBody>
          <a:bodyPr/>
          <a:lstStyle/>
          <a:p>
            <a:pPr lvl="1"/>
            <a:r>
              <a:rPr lang="en-US" dirty="0"/>
              <a:t>Staff notification for DOC activation</a:t>
            </a:r>
          </a:p>
          <a:p>
            <a:pPr lvl="1"/>
            <a:r>
              <a:rPr lang="en-US" dirty="0"/>
              <a:t>DOC Activation</a:t>
            </a:r>
          </a:p>
          <a:p>
            <a:pPr lvl="1"/>
            <a:r>
              <a:rPr lang="en-US" dirty="0"/>
              <a:t>Test redundant communications by hosting District 2 Everbridge call down drill</a:t>
            </a:r>
          </a:p>
          <a:p>
            <a:pPr lvl="1"/>
            <a:r>
              <a:rPr lang="en-US" dirty="0"/>
              <a:t>Maintain situational awareness through GDPH/GEMA WebEOC monitoring</a:t>
            </a:r>
          </a:p>
          <a:p>
            <a:pPr lvl="1"/>
            <a:r>
              <a:rPr lang="en-US" dirty="0"/>
              <a:t>Messaging to County Health Departments, as applicable </a:t>
            </a:r>
          </a:p>
          <a:p>
            <a:endParaRPr lang="en-US" dirty="0"/>
          </a:p>
        </p:txBody>
      </p:sp>
    </p:spTree>
    <p:extLst>
      <p:ext uri="{BB962C8B-B14F-4D97-AF65-F5344CB8AC3E}">
        <p14:creationId xmlns:p14="http://schemas.microsoft.com/office/powerpoint/2010/main" val="181605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28E9-E09C-4995-99DB-B6576D70C59F}"/>
              </a:ext>
            </a:extLst>
          </p:cNvPr>
          <p:cNvSpPr>
            <a:spLocks noGrp="1"/>
          </p:cNvSpPr>
          <p:nvPr>
            <p:ph type="title"/>
          </p:nvPr>
        </p:nvSpPr>
        <p:spPr/>
        <p:txBody>
          <a:bodyPr/>
          <a:lstStyle/>
          <a:p>
            <a:r>
              <a:rPr lang="en-US" dirty="0"/>
              <a:t>Region B HCC</a:t>
            </a:r>
            <a:br>
              <a:rPr lang="en-US" dirty="0"/>
            </a:br>
            <a:endParaRPr lang="en-US" dirty="0"/>
          </a:p>
        </p:txBody>
      </p:sp>
      <p:sp>
        <p:nvSpPr>
          <p:cNvPr id="3" name="Content Placeholder 2">
            <a:extLst>
              <a:ext uri="{FF2B5EF4-FFF2-40B4-BE49-F238E27FC236}">
                <a16:creationId xmlns:a16="http://schemas.microsoft.com/office/drawing/2014/main" id="{475B939A-E33B-4CB3-8F4E-4FCABDAED9AF}"/>
              </a:ext>
            </a:extLst>
          </p:cNvPr>
          <p:cNvSpPr>
            <a:spLocks noGrp="1"/>
          </p:cNvSpPr>
          <p:nvPr>
            <p:ph idx="1"/>
          </p:nvPr>
        </p:nvSpPr>
        <p:spPr/>
        <p:txBody>
          <a:bodyPr/>
          <a:lstStyle/>
          <a:p>
            <a:r>
              <a:rPr lang="en-US" sz="2800" dirty="0"/>
              <a:t>Monitor resources requests from Coalition partners</a:t>
            </a:r>
          </a:p>
          <a:p>
            <a:r>
              <a:rPr lang="en-US" sz="2800" dirty="0"/>
              <a:t>Maintain situational awareness through GHA911 WebEOC monitoring</a:t>
            </a:r>
          </a:p>
          <a:p>
            <a:r>
              <a:rPr lang="en-US" sz="2800" dirty="0"/>
              <a:t>Test redundant communications via Everbridge Call down drill, possible WebEOC drill</a:t>
            </a:r>
          </a:p>
          <a:p>
            <a:r>
              <a:rPr lang="en-US" sz="2800" dirty="0"/>
              <a:t>Response partners would be at their work site</a:t>
            </a:r>
          </a:p>
          <a:p>
            <a:r>
              <a:rPr lang="en-US" sz="2800" dirty="0"/>
              <a:t>PUI arrive at Tier 3 facilities who choose to test their processes (Identify – Isolate – Inform)</a:t>
            </a:r>
          </a:p>
          <a:p>
            <a:endParaRPr lang="en-US" sz="2800" dirty="0"/>
          </a:p>
        </p:txBody>
      </p:sp>
    </p:spTree>
    <p:extLst>
      <p:ext uri="{BB962C8B-B14F-4D97-AF65-F5344CB8AC3E}">
        <p14:creationId xmlns:p14="http://schemas.microsoft.com/office/powerpoint/2010/main" val="2736330893"/>
      </p:ext>
    </p:extLst>
  </p:cSld>
  <p:clrMapOvr>
    <a:masterClrMapping/>
  </p:clrMapOvr>
</p:sld>
</file>

<file path=ppt/theme/theme1.xml><?xml version="1.0" encoding="utf-8"?>
<a:theme xmlns:a="http://schemas.openxmlformats.org/drawingml/2006/main" name="NGM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12C219341E164F9AB652DBA163B403" ma:contentTypeVersion="0" ma:contentTypeDescription="Create a new document." ma:contentTypeScope="" ma:versionID="536df064d7d35ad2b41e130073ff6c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FF591-3928-4DA2-BF3D-47EE87E51B92}">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89711C0B-C576-4ABC-B989-819E0BF79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6529A93-35E6-41D8-93E5-7808A1C144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3827</TotalTime>
  <Words>2212</Words>
  <Application>Microsoft Office PowerPoint</Application>
  <PresentationFormat>On-screen Show (4:3)</PresentationFormat>
  <Paragraphs>158</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ITC Franklin Gothic Book</vt:lpstr>
      <vt:lpstr>ITC Franklin Gothic Demi</vt:lpstr>
      <vt:lpstr>Segoe UI</vt:lpstr>
      <vt:lpstr>Times New Roman</vt:lpstr>
      <vt:lpstr>Wingdings</vt:lpstr>
      <vt:lpstr>NGMC Template</vt:lpstr>
      <vt:lpstr>PowerPoint Presentation</vt:lpstr>
      <vt:lpstr>Agenda</vt:lpstr>
      <vt:lpstr>NGMC and RCH Back Up</vt:lpstr>
      <vt:lpstr>Introductions</vt:lpstr>
      <vt:lpstr>Website</vt:lpstr>
      <vt:lpstr>Training Updates:</vt:lpstr>
      <vt:lpstr>Exercises Update</vt:lpstr>
      <vt:lpstr>District 2 PH </vt:lpstr>
      <vt:lpstr>Region B HCC </vt:lpstr>
      <vt:lpstr>What is in the AAR?</vt:lpstr>
      <vt:lpstr>Exercise  Overview</vt:lpstr>
      <vt:lpstr>Participating Organizations</vt:lpstr>
      <vt:lpstr>Regional Analysis of Core Capabilities</vt:lpstr>
      <vt:lpstr>Regional Analysis of Core Capabilities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Improvement Plan Worksheet: </vt:lpstr>
      <vt:lpstr>Improvement Plan Worksheet: </vt:lpstr>
      <vt:lpstr>PowerPoint Presentation</vt:lpstr>
      <vt:lpstr>PowerPoint Presentation</vt:lpstr>
      <vt:lpstr>PowerPoint Presentation</vt:lpstr>
      <vt:lpstr>PowerPoint Presentation</vt:lpstr>
      <vt:lpstr>PowerPoint Presentation</vt:lpstr>
      <vt:lpstr>Accepting volunteers to be on response plan work group</vt:lpstr>
      <vt:lpstr>Requirements of plan</vt:lpstr>
      <vt:lpstr>Multi-year Training and Exercise Plan</vt:lpstr>
      <vt:lpstr>Ebola Grant Funding</vt:lpstr>
      <vt:lpstr>Ebola Grant Funding</vt:lpstr>
      <vt:lpstr>2019-2020 Budget</vt:lpstr>
      <vt:lpstr>2019-2020 Budget</vt:lpstr>
      <vt:lpstr>2019-2020 Budget</vt:lpstr>
      <vt:lpstr>2019-2020 Budget</vt:lpstr>
      <vt:lpstr>2019-2020 Budget</vt:lpstr>
      <vt:lpstr>2019-2020 Budget</vt:lpstr>
      <vt:lpstr>PH, GHA, and State Updates:</vt:lpstr>
      <vt:lpstr>Updates from Hospitals, EMA, LTC, Behavioral Health, ARC, Other Partners</vt:lpstr>
      <vt:lpstr>Meeting Wrap up</vt:lpstr>
    </vt:vector>
  </TitlesOfParts>
  <Company>Jeremy Whigham Design,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Whigham</dc:creator>
  <cp:lastModifiedBy>Campbell, DonnaSue</cp:lastModifiedBy>
  <cp:revision>251</cp:revision>
  <cp:lastPrinted>2017-10-09T10:56:34Z</cp:lastPrinted>
  <dcterms:created xsi:type="dcterms:W3CDTF">2015-01-16T01:20:38Z</dcterms:created>
  <dcterms:modified xsi:type="dcterms:W3CDTF">2019-08-22T18:30:03Z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0x0101000512C219341E164F9AB652DBA163B403</vt:lpwstr>
  </property>
</Properties>
</file>