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9" r:id="rId1"/>
    <p:sldMasterId id="2147483706" r:id="rId2"/>
  </p:sldMasterIdLst>
  <p:notesMasterIdLst>
    <p:notesMasterId r:id="rId20"/>
  </p:notesMasterIdLst>
  <p:sldIdLst>
    <p:sldId id="335" r:id="rId3"/>
    <p:sldId id="343" r:id="rId4"/>
    <p:sldId id="693" r:id="rId5"/>
    <p:sldId id="694" r:id="rId6"/>
    <p:sldId id="696" r:id="rId7"/>
    <p:sldId id="695" r:id="rId8"/>
    <p:sldId id="691" r:id="rId9"/>
    <p:sldId id="687" r:id="rId10"/>
    <p:sldId id="697" r:id="rId11"/>
    <p:sldId id="703" r:id="rId12"/>
    <p:sldId id="704" r:id="rId13"/>
    <p:sldId id="677" r:id="rId14"/>
    <p:sldId id="705" r:id="rId15"/>
    <p:sldId id="706" r:id="rId16"/>
    <p:sldId id="305" r:id="rId17"/>
    <p:sldId id="315" r:id="rId18"/>
    <p:sldId id="6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5DF39B-FA03-4AFC-BA75-C9ED7271849D}">
          <p14:sldIdLst>
            <p14:sldId id="335"/>
            <p14:sldId id="343"/>
            <p14:sldId id="693"/>
            <p14:sldId id="694"/>
            <p14:sldId id="696"/>
            <p14:sldId id="695"/>
            <p14:sldId id="691"/>
            <p14:sldId id="687"/>
            <p14:sldId id="697"/>
            <p14:sldId id="703"/>
            <p14:sldId id="704"/>
            <p14:sldId id="677"/>
            <p14:sldId id="705"/>
            <p14:sldId id="706"/>
            <p14:sldId id="305"/>
            <p14:sldId id="315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FFFFF"/>
    <a:srgbClr val="539BAD"/>
    <a:srgbClr val="A80D09"/>
    <a:srgbClr val="FFFF00"/>
    <a:srgbClr val="E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193E1-35FA-41B5-BA3E-8369EEB1755B}" type="doc">
      <dgm:prSet loTypeId="urn:microsoft.com/office/officeart/2005/8/layout/vList3" loCatId="picture" qsTypeId="urn:microsoft.com/office/officeart/2005/8/quickstyle/simple1" qsCatId="simple" csTypeId="urn:microsoft.com/office/officeart/2005/8/colors/accent2_3" csCatId="accent2" phldr="1"/>
      <dgm:spPr/>
    </dgm:pt>
    <dgm:pt modelId="{736239E4-B144-413E-9F6E-D0517A4141F4}">
      <dgm:prSet phldrT="[Text]" custT="1"/>
      <dgm:spPr/>
      <dgm:t>
        <a:bodyPr/>
        <a:lstStyle/>
        <a:p>
          <a:pPr algn="r"/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Darrell Townsend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Director of Emergency Preparedness and Security</a:t>
          </a:r>
        </a:p>
        <a:p>
          <a:pPr algn="r"/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 Northeast Georgia Health Systems Darrell.Townsend@nghs.com</a:t>
          </a:r>
        </a:p>
        <a:p>
          <a:pPr algn="r"/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r"/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Donna Sue Campbell 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Facilitator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District 2 Public Health DonnaSue.Campbell@dph.ga.gov</a:t>
          </a:r>
        </a:p>
      </dgm:t>
    </dgm:pt>
    <dgm:pt modelId="{51CEB9D1-2E15-4D55-B5A5-5C5B20D4BBE4}" type="parTrans" cxnId="{CF61A5E3-75DD-4B0B-ADB2-043750D9E7E6}">
      <dgm:prSet/>
      <dgm:spPr/>
      <dgm:t>
        <a:bodyPr/>
        <a:lstStyle/>
        <a:p>
          <a:endParaRPr lang="en-US" sz="3600"/>
        </a:p>
      </dgm:t>
    </dgm:pt>
    <dgm:pt modelId="{131BF917-EB91-45E9-A7FD-BA2312999BAA}" type="sibTrans" cxnId="{CF61A5E3-75DD-4B0B-ADB2-043750D9E7E6}">
      <dgm:prSet/>
      <dgm:spPr/>
      <dgm:t>
        <a:bodyPr/>
        <a:lstStyle/>
        <a:p>
          <a:endParaRPr lang="en-US" sz="3600"/>
        </a:p>
      </dgm:t>
    </dgm:pt>
    <dgm:pt modelId="{A67ED789-927E-47D9-917E-546884B7129B}" type="pres">
      <dgm:prSet presAssocID="{EF6193E1-35FA-41B5-BA3E-8369EEB1755B}" presName="linearFlow" presStyleCnt="0">
        <dgm:presLayoutVars>
          <dgm:dir/>
          <dgm:resizeHandles val="exact"/>
        </dgm:presLayoutVars>
      </dgm:prSet>
      <dgm:spPr/>
    </dgm:pt>
    <dgm:pt modelId="{4B3975EC-20BE-419E-9623-9E024D3C173C}" type="pres">
      <dgm:prSet presAssocID="{736239E4-B144-413E-9F6E-D0517A4141F4}" presName="composite" presStyleCnt="0"/>
      <dgm:spPr/>
    </dgm:pt>
    <dgm:pt modelId="{6AC32224-6FC7-46DF-A9E8-D2DC290FFFD3}" type="pres">
      <dgm:prSet presAssocID="{736239E4-B144-413E-9F6E-D0517A4141F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E43CDB-3830-4850-9DB2-A00C0AB9B5A9}" type="pres">
      <dgm:prSet presAssocID="{736239E4-B144-413E-9F6E-D0517A4141F4}" presName="txShp" presStyleLbl="node1" presStyleIdx="0" presStyleCnt="1" custScaleX="105058" custScaleY="123779" custLinFactNeighborX="-320" custLinFactNeighborY="-105">
        <dgm:presLayoutVars>
          <dgm:bulletEnabled val="1"/>
        </dgm:presLayoutVars>
      </dgm:prSet>
      <dgm:spPr/>
    </dgm:pt>
  </dgm:ptLst>
  <dgm:cxnLst>
    <dgm:cxn modelId="{3CF8A233-E45C-4DA6-87D4-5CB4ADB958F8}" type="presOf" srcId="{736239E4-B144-413E-9F6E-D0517A4141F4}" destId="{E0E43CDB-3830-4850-9DB2-A00C0AB9B5A9}" srcOrd="0" destOrd="0" presId="urn:microsoft.com/office/officeart/2005/8/layout/vList3"/>
    <dgm:cxn modelId="{58BA95DC-38F7-4198-AD85-48BB67872FF4}" type="presOf" srcId="{EF6193E1-35FA-41B5-BA3E-8369EEB1755B}" destId="{A67ED789-927E-47D9-917E-546884B7129B}" srcOrd="0" destOrd="0" presId="urn:microsoft.com/office/officeart/2005/8/layout/vList3"/>
    <dgm:cxn modelId="{CF61A5E3-75DD-4B0B-ADB2-043750D9E7E6}" srcId="{EF6193E1-35FA-41B5-BA3E-8369EEB1755B}" destId="{736239E4-B144-413E-9F6E-D0517A4141F4}" srcOrd="0" destOrd="0" parTransId="{51CEB9D1-2E15-4D55-B5A5-5C5B20D4BBE4}" sibTransId="{131BF917-EB91-45E9-A7FD-BA2312999BAA}"/>
    <dgm:cxn modelId="{9487047A-B1C0-4634-BA96-C9DD0458CF29}" type="presParOf" srcId="{A67ED789-927E-47D9-917E-546884B7129B}" destId="{4B3975EC-20BE-419E-9623-9E024D3C173C}" srcOrd="0" destOrd="0" presId="urn:microsoft.com/office/officeart/2005/8/layout/vList3"/>
    <dgm:cxn modelId="{40B9860C-C51A-4587-98D8-4DB1BAF14924}" type="presParOf" srcId="{4B3975EC-20BE-419E-9623-9E024D3C173C}" destId="{6AC32224-6FC7-46DF-A9E8-D2DC290FFFD3}" srcOrd="0" destOrd="0" presId="urn:microsoft.com/office/officeart/2005/8/layout/vList3"/>
    <dgm:cxn modelId="{BE275403-8D11-4B8B-8650-4D6921CF0D50}" type="presParOf" srcId="{4B3975EC-20BE-419E-9623-9E024D3C173C}" destId="{E0E43CDB-3830-4850-9DB2-A00C0AB9B5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43CDB-3830-4850-9DB2-A00C0AB9B5A9}">
      <dsp:nvSpPr>
        <dsp:cNvPr id="0" name=""/>
        <dsp:cNvSpPr/>
      </dsp:nvSpPr>
      <dsp:spPr>
        <a:xfrm rot="10800000">
          <a:off x="1165757" y="126745"/>
          <a:ext cx="3638921" cy="215769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694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Darrell Townsend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Director of Emergency Preparedness and Security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 Northeast Georgia Health Systems Darrell.Townsend@nghs.com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Donna Sue Campbell 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Facilitator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District 2 Public Health DonnaSue.Campbell@dph.ga.gov</a:t>
          </a:r>
        </a:p>
      </dsp:txBody>
      <dsp:txXfrm rot="10800000">
        <a:off x="1705180" y="126745"/>
        <a:ext cx="3099498" cy="2157691"/>
      </dsp:txXfrm>
    </dsp:sp>
    <dsp:sp modelId="{6AC32224-6FC7-46DF-A9E8-D2DC290FFFD3}">
      <dsp:nvSpPr>
        <dsp:cNvPr id="0" name=""/>
        <dsp:cNvSpPr/>
      </dsp:nvSpPr>
      <dsp:spPr>
        <a:xfrm>
          <a:off x="392848" y="335831"/>
          <a:ext cx="1743180" cy="17431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DEC3-B815-4B26-BE32-C3CD779282D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40A9-42CE-4A71-AA44-16F47F400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40A9-42CE-4A71-AA44-16F47F4008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40A9-42CE-4A71-AA44-16F47F4008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FF8-B89F-466C-B3FC-25D6D6AFAE85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2D9D-E78D-40F1-8867-7FD2ED3108B7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252A-1C98-49D2-A079-81F753F26A2E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64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FB8A-8B42-4756-BBAE-D605E5438D29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1A9E-BF87-42C3-B1AF-066BED1A4A59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79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6428-9C76-4416-AFA0-1E78081D04FF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2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50EF-9995-4F51-AF74-0BEF507AAEB9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9EF2-8E5C-4FC0-9DA7-C930452CA991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2"/>
            <a:ext cx="10515600" cy="6088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373941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0"/>
            <a:ext cx="10515600" cy="608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32276"/>
            <a:ext cx="3225800" cy="279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Source: Segoe UI 10 or 12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0"/>
            <a:ext cx="10515600" cy="608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25652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6007" y="1648919"/>
            <a:ext cx="39973" cy="4512038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38200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1169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4A73-BEA2-4DB4-AA50-E509AF751416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0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to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 Light. Font size should not to be smaller than 18 point.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5434"/>
            <a:ext cx="10515600" cy="648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616" y="4582697"/>
            <a:ext cx="10193313" cy="3490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aseline="0">
                <a:latin typeface="Segoe UI Semibold" panose="020B0702040204020203" pitchFamily="34" charset="0"/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Font for caption should be Segoe UI </a:t>
            </a:r>
            <a:r>
              <a:rPr lang="en-US" dirty="0" err="1"/>
              <a:t>Semibold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5617" y="342424"/>
            <a:ext cx="10193312" cy="4113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44380" y="5058749"/>
            <a:ext cx="9233941" cy="1357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should be written in Segoe UI. Font size should be at least 18 point.</a:t>
            </a:r>
          </a:p>
        </p:txBody>
      </p:sp>
    </p:spTree>
    <p:extLst>
      <p:ext uri="{BB962C8B-B14F-4D97-AF65-F5344CB8AC3E}">
        <p14:creationId xmlns:p14="http://schemas.microsoft.com/office/powerpoint/2010/main" val="895062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3871-A8DF-44F7-9ACA-D7CD2760D645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F07B-CE40-42BA-8679-C6607C6F0955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42D8-57A2-4BF2-BCB4-5C5FEF6FC395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0A67-D5BA-4465-B2BA-FE70F2F2A349}" type="datetime1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AC2-130D-467A-B338-85758F149ECA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B5FD-97FA-4676-AF5E-4014FB8EF88B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95C-9D29-4566-9CC1-89FAC478FB2C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A6AC-431E-4889-9E90-EC29ADB4BEAA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06" y="6662657"/>
            <a:ext cx="6514294" cy="202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072" y="6639701"/>
            <a:ext cx="3469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pc="100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1460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raining.gema.ga.gov/TRS/courseDesc.do?sourcePage=courseSearch&amp;cofId=508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556" y="364101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Region B Quarterly Coalition Meeting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33425" y="505083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9,  2023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6529451"/>
              </p:ext>
            </p:extLst>
          </p:nvPr>
        </p:nvGraphicFramePr>
        <p:xfrm>
          <a:off x="6626119" y="2473991"/>
          <a:ext cx="5208611" cy="241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4D2614-AE42-F6FB-9EEC-AB9A849D6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7" y="1806816"/>
            <a:ext cx="3669375" cy="33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3DA-2EE7-4BCC-ADC0-1A7775C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118212" cy="1583185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Available on GEMA TRS System – </a:t>
            </a:r>
            <a:r>
              <a:rPr lang="en-US" b="1" dirty="0"/>
              <a:t>training.gema.ga.gov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A0FF-1D2C-4AF8-BC5B-BFDF0246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34" y="1862356"/>
            <a:ext cx="10875118" cy="4811086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Feb 27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–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 Emergency Operations Center/Incident Command System Interface (G191-HM) Gainesville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Feb 28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ICS 300 – Intermediate ICS for Expanding Incidents (ICS 300 – HM) Gainesville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Mar 20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ICS – Advanced ICS for Command and General Staff (ISC 400 – HM) Athens/Clarke Co 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Mar 21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ISC Intermediate ICS for Expanding Incidents (ICS 300 – HM) Atlanta/Fulton Co.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Mar 21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Sports and Special Events Incident Management (MGT 404) Gainesville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Mar 28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NIMS ICS 300 – Intermediate ICS for Expanding Incidents (ICS 300 – MH) (Tucker)</a:t>
            </a:r>
          </a:p>
          <a:p>
            <a:pPr marL="0" indent="0">
              <a:buNone/>
            </a:pPr>
            <a:endParaRPr lang="en-US" sz="7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sz="7200" b="1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2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Others listed: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CPR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After Action Report Development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PIO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Decision Making and Problem Solving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ARES Annual Training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Leadership and Influence</a:t>
            </a: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ACE2-6321-4E08-87FE-20E24F8B81F5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84CB0-3725-E283-F699-B47F42D6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D59FC-03FC-FDD8-74F4-F2206F7B574F}"/>
              </a:ext>
            </a:extLst>
          </p:cNvPr>
          <p:cNvSpPr txBox="1"/>
          <p:nvPr/>
        </p:nvSpPr>
        <p:spPr>
          <a:xfrm>
            <a:off x="5255581" y="5610686"/>
            <a:ext cx="5015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FEMA Student ID needed to register-  https://cdp.dhs.gov/femasid/regist</a:t>
            </a:r>
            <a:r>
              <a:rPr lang="en-US" b="1" dirty="0"/>
              <a:t>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49E-3545-4F99-AE6E-5E79F9E1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2022-2023 Training Budget and Progress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98E7E-C8E3-4076-A2E9-027FCE22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2" y="2022678"/>
            <a:ext cx="10384245" cy="4225722"/>
          </a:xfrm>
        </p:spPr>
        <p:txBody>
          <a:bodyPr/>
          <a:lstStyle/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Rural Trauma Development Course – SCH, Sept 22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Pre-Hospital Trauma Life Support Course –NGHS, Oct 10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Trauma Symposium, Oct 28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Tactical Emergency Casualty Care, Union County, Dec 7-9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Critical Incident Stress Management – Gainesville, Jan 9-11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Emergency Management Agency of Georgia Emergency Preparedness Conference – Savannah, April 12-14 (sponsored attendees)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Trauma Nurse Core Course – Gainesville, March 13-14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 Hospital Trauma Life Support course, Gainesville, May 30-31</a:t>
            </a:r>
            <a:endParaRPr lang="en-US" sz="2400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D60B64-1435-4EC2-902C-C94B9B4E39C0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CA47C-2751-9836-3945-0B901900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49E-3545-4F99-AE6E-5E79F9E1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B Budget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98E7E-C8E3-4076-A2E9-027FCE22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752" y="1620983"/>
            <a:ext cx="5070757" cy="49460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Currently in 2022 – 2023 Budget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Grant Funds Manager is Georgia Hospital Association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$152,000 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focus is Radiation Injury Surge</a:t>
            </a:r>
          </a:p>
          <a:p>
            <a:pPr lvl="2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Injury Surge Annex required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 draft 2023 – 2024 Budget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$152,000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Injury Surge Annex  and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TTX required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D60B64-1435-4EC2-902C-C94B9B4E39C0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C0DA5-C8CE-BE2E-5C7A-A80BA032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pic>
        <p:nvPicPr>
          <p:cNvPr id="7" name="Picture 6" descr="Different sizes of piggybanks in pastel colors">
            <a:extLst>
              <a:ext uri="{FF2B5EF4-FFF2-40B4-BE49-F238E27FC236}">
                <a16:creationId xmlns:a16="http://schemas.microsoft.com/office/drawing/2014/main" id="{4E5D6C4F-D93C-5750-1FA1-4D89DED59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32" y="1930399"/>
            <a:ext cx="3842552" cy="25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4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Control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11249"/>
            <a:ext cx="8348841" cy="431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Infection Control Contacts for Region B/Region E/District 10/District 2 – this is who you should contact if your facility is experiencing an outbreak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Sue.Bunnell@dph.ga.gov (404-967-0582)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Mary.Whitaker@dph.ga.gov (404-967-0578)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coalition now has an infection prevention practitioner, Region B’s (and E) is Sandy Bozarth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sandy.bozarth@nghs.com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770-219-1729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A62FA-7699-9C5E-E055-DB802BF80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FDC8-1E94-DCB5-CE86-14B049FB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4A66AC"/>
                </a:solidFill>
              </a:rPr>
              <a:t>Speaker updates</a:t>
            </a:r>
          </a:p>
        </p:txBody>
      </p:sp>
    </p:spTree>
    <p:extLst>
      <p:ext uri="{BB962C8B-B14F-4D97-AF65-F5344CB8AC3E}">
        <p14:creationId xmlns:p14="http://schemas.microsoft.com/office/powerpoint/2010/main" val="268078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31" y="4302647"/>
            <a:ext cx="3756551" cy="198864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Partner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805" y="184558"/>
            <a:ext cx="5721688" cy="6106732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Updates from GHA, GDPH, Public Health District 2 </a:t>
            </a:r>
          </a:p>
          <a:p>
            <a:pPr marL="0" lv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Important News and “Lessons Learned” from Coalition Partners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Georgia Health Care Association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Hospitals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EMS Council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Behavioral Health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Dialysis (ESRD) Centers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Hospice providers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Home Health providers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Assisted Living facilities/Personal Care Homes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Durable Medical Equipment (DME) providers</a:t>
            </a: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ARES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10" name="Oval 9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:Kyoto/Integrated Practices - 2016.igem.or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8"/>
          <a:stretch/>
        </p:blipFill>
        <p:spPr>
          <a:xfrm>
            <a:off x="884770" y="3686658"/>
            <a:ext cx="2687471" cy="1231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301019-B11E-EDA8-C6FF-0617BE5A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1" y="3734806"/>
            <a:ext cx="9610387" cy="27419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Questions or Feedback</a:t>
            </a:r>
            <a:br>
              <a:rPr lang="en-US" sz="4400" dirty="0"/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Donna Sue Campbell at DonnaSue.Campbell@dph.ga.gov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rgbClr val="C00000"/>
                </a:solidFill>
              </a:rPr>
            </a:b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ile:&lt;strong&gt;Discussion&lt;/strong&gt;.pn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25" y="1129677"/>
            <a:ext cx="4513480" cy="274193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26A82-025B-1E48-9D82-8C7C0F00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D90B79-AADE-B1E6-90E1-E9725E3B0083}"/>
              </a:ext>
            </a:extLst>
          </p:cNvPr>
          <p:cNvSpPr txBox="1"/>
          <p:nvPr/>
        </p:nvSpPr>
        <p:spPr>
          <a:xfrm>
            <a:off x="1016623" y="-186430"/>
            <a:ext cx="373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5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 You | Letter Art By Best Gift Idea Ever">
            <a:extLst>
              <a:ext uri="{FF2B5EF4-FFF2-40B4-BE49-F238E27FC236}">
                <a16:creationId xmlns:a16="http://schemas.microsoft.com/office/drawing/2014/main" id="{1D69B831-4368-E07C-8740-6CBE933CDD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7996"/>
          <a:stretch/>
        </p:blipFill>
        <p:spPr bwMode="auto">
          <a:xfrm>
            <a:off x="3276532" y="2160588"/>
            <a:ext cx="339897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29AF2-616A-34C0-7ED6-1430ABADF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5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0679" y="252602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9286159" cy="43193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lvl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</a:t>
            </a:r>
          </a:p>
          <a:p>
            <a:pPr lvl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Updates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0365C-BEA8-34B8-4EE3-5BBDC7AC3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2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5EB3-1745-DD0F-553A-6968E4BD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Updates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E56E1-9B3F-471E-AF0C-458C82D78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211" y="1731818"/>
            <a:ext cx="4334836" cy="4310207"/>
          </a:xfrm>
        </p:spPr>
      </p:pic>
    </p:spTree>
    <p:extLst>
      <p:ext uri="{BB962C8B-B14F-4D97-AF65-F5344CB8AC3E}">
        <p14:creationId xmlns:p14="http://schemas.microsoft.com/office/powerpoint/2010/main" val="375851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F142-54F2-1CF1-ADAA-539752B8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Development and Preparedness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4186-B08D-B06D-204C-A03CAC57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771466" cy="470592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term: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grow the Coalition by increasing membership and participation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structure for multi-agency coordination and collaborative plan development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all healthcare organizations, public health agencies, and emergency management organizations are included in evacuation, transportation and relocation planning and executing during exercises and real incidents.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and respond together to address emergency department and inpatient surge with the goal of ensuring immediate bed availability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the ability to use redundant communication systems to coordinate information during emergencies, planned events, and on a regular basis (2 communications drills per year)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115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A103-1CE2-29C2-3EBC-625D9279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goals,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26DC-A3B3-1480-BD78-EF90448D1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42038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effectively utilize grant funding in support of filling identified gaps (i.e. training, planning, exercise and resource gaps)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Compile, maintain and update a Regional HVA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Coalition Assessment Tool to self-assess progress.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Review Regional Healthcare Preparedness Plan annually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Medical Response and Surge Exercise (MRSE) and After-Action Review annually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Compile and maintain a comprehensive regional resource inventory and identify any gaps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reports as requested by National HPP through the Georgia HPP.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 in current and future federal health care situational awareness initiatives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1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6CCC-A8B1-58C9-AF09-D1F566C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Development and Preparedness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F9ED-E95D-79A5-E285-BF4876A8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Goals: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grow the Coalition by increasing membership and participation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work toward sustainability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 with State Workgroups and other partners to develop regional plans for specified Healthcare Preparedness Program (HPP) and Public Health Emergency preparedness (PHEP) Capabilities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70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C6F5-7781-396D-E5A9-E7A74825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C2CD-B476-08D1-E8E2-969245E7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9048557" cy="4110962"/>
          </a:xfrm>
        </p:spPr>
        <p:txBody>
          <a:bodyPr>
            <a:normAutofit/>
          </a:bodyPr>
          <a:lstStyle/>
          <a:p>
            <a:r>
              <a:rPr lang="en-US" sz="2800" dirty="0"/>
              <a:t>Response Triggers (resources are overwhelmed)</a:t>
            </a:r>
          </a:p>
          <a:p>
            <a:r>
              <a:rPr lang="en-US" sz="2800" dirty="0"/>
              <a:t>Member notification and process (Everbridge)</a:t>
            </a:r>
          </a:p>
          <a:p>
            <a:r>
              <a:rPr lang="en-US" sz="2800" dirty="0"/>
              <a:t>Maintain situational awareness (</a:t>
            </a:r>
            <a:r>
              <a:rPr lang="en-US" sz="2800" dirty="0" err="1"/>
              <a:t>WebEOC</a:t>
            </a:r>
            <a:r>
              <a:rPr lang="en-US" sz="2800" dirty="0"/>
              <a:t>, emails)</a:t>
            </a:r>
          </a:p>
          <a:p>
            <a:r>
              <a:rPr lang="en-US" sz="2800" dirty="0"/>
              <a:t>Monitor resource requests (</a:t>
            </a:r>
            <a:r>
              <a:rPr lang="en-US" sz="2800" dirty="0" err="1"/>
              <a:t>WebEOC</a:t>
            </a:r>
            <a:r>
              <a:rPr lang="en-US" sz="2800" dirty="0"/>
              <a:t>, emails)</a:t>
            </a:r>
          </a:p>
          <a:p>
            <a:r>
              <a:rPr lang="en-US" sz="2800" dirty="0"/>
              <a:t>Reporting requirements:</a:t>
            </a:r>
          </a:p>
          <a:p>
            <a:r>
              <a:rPr lang="en-US" sz="2800" dirty="0"/>
              <a:t>       </a:t>
            </a:r>
            <a:r>
              <a:rPr lang="en-US" sz="2800" dirty="0" err="1"/>
              <a:t>WebEOC</a:t>
            </a:r>
            <a:r>
              <a:rPr lang="en-US" sz="2800" dirty="0"/>
              <a:t> updates and/or EEI</a:t>
            </a:r>
          </a:p>
        </p:txBody>
      </p:sp>
    </p:spTree>
    <p:extLst>
      <p:ext uri="{BB962C8B-B14F-4D97-AF65-F5344CB8AC3E}">
        <p14:creationId xmlns:p14="http://schemas.microsoft.com/office/powerpoint/2010/main" val="346618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3DA-2EE7-4BCC-ADC0-1A7775C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1052945"/>
            <a:ext cx="8928245" cy="4326923"/>
          </a:xfrm>
        </p:spPr>
        <p:txBody>
          <a:bodyPr>
            <a:normAutofit/>
          </a:bodyPr>
          <a:lstStyle/>
          <a:p>
            <a:r>
              <a:rPr lang="en-US" dirty="0"/>
              <a:t>  Radiation Injury Surge Plan</a:t>
            </a:r>
            <a:br>
              <a:rPr lang="en-US" dirty="0"/>
            </a:br>
            <a:r>
              <a:rPr lang="en-US" dirty="0"/>
              <a:t>     draft due March 2023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ACE2-6321-4E08-87FE-20E24F8B81F5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84CB0-3725-E283-F699-B47F42D6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309E0-30FD-F5B9-440B-460C0F04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473" y="2442470"/>
            <a:ext cx="7412944" cy="42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1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8E1-E51C-C7CD-C2A6-B32F0EE3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Hazard Vulnerability Assessment (HVA)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A7F06-AE2F-797B-7A2C-0690B230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6" y="443500"/>
            <a:ext cx="9116115" cy="325901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67C4C7-278C-8172-1C3D-FE18F890A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2036" y="3702510"/>
            <a:ext cx="6358263" cy="2998328"/>
          </a:xfrm>
        </p:spPr>
      </p:pic>
    </p:spTree>
    <p:extLst>
      <p:ext uri="{BB962C8B-B14F-4D97-AF65-F5344CB8AC3E}">
        <p14:creationId xmlns:p14="http://schemas.microsoft.com/office/powerpoint/2010/main" val="32649361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inal DPH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DPH Theme" id="{E1CCD909-0D60-49BD-A0F7-5463BC2A0010}" vid="{91C0C1DB-AF6D-4B8B-8C55-A08C88F131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5428</TotalTime>
  <Words>864</Words>
  <Application>Microsoft Office PowerPoint</Application>
  <PresentationFormat>Widescreen</PresentationFormat>
  <Paragraphs>117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Courier New</vt:lpstr>
      <vt:lpstr>Segoe UI</vt:lpstr>
      <vt:lpstr>Segoe UI Light</vt:lpstr>
      <vt:lpstr>Segoe UI Semibold</vt:lpstr>
      <vt:lpstr>Symbol</vt:lpstr>
      <vt:lpstr>Times New Roman</vt:lpstr>
      <vt:lpstr>Trebuchet MS</vt:lpstr>
      <vt:lpstr>Wingdings</vt:lpstr>
      <vt:lpstr>Wingdings 3</vt:lpstr>
      <vt:lpstr>Facet</vt:lpstr>
      <vt:lpstr>Final DPH Theme</vt:lpstr>
      <vt:lpstr>Region B Quarterly Coalition Meeting</vt:lpstr>
      <vt:lpstr>PowerPoint Presentation</vt:lpstr>
      <vt:lpstr>Plan Updates</vt:lpstr>
      <vt:lpstr>Strategic Development and Preparedness Plan</vt:lpstr>
      <vt:lpstr>Short term goals, continued</vt:lpstr>
      <vt:lpstr>Strategic Development and Preparedness Plan </vt:lpstr>
      <vt:lpstr>Response Plan</vt:lpstr>
      <vt:lpstr>  Radiation Injury Surge Plan      draft due March 2023    </vt:lpstr>
      <vt:lpstr>         Hazard Vulnerability Assessment (HVA)</vt:lpstr>
      <vt:lpstr>Training Available on GEMA TRS System – training.gema.ga.gov   </vt:lpstr>
      <vt:lpstr>2022-2023 Training Budget and Progress</vt:lpstr>
      <vt:lpstr>Region B Budget Review</vt:lpstr>
      <vt:lpstr>Infection Control Contacts</vt:lpstr>
      <vt:lpstr>PowerPoint Presentation</vt:lpstr>
      <vt:lpstr>Partner Updates</vt:lpstr>
      <vt:lpstr>Questions or Feedback    Donna Sue Campbell at DonnaSue.Campbell@dph.ga.gov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2019 Budget</dc:title>
  <dc:creator>Wilson, Elisabeth</dc:creator>
  <cp:lastModifiedBy>Campbell, DonnaSue</cp:lastModifiedBy>
  <cp:revision>373</cp:revision>
  <dcterms:created xsi:type="dcterms:W3CDTF">2018-05-17T19:43:36Z</dcterms:created>
  <dcterms:modified xsi:type="dcterms:W3CDTF">2023-02-08T16:58:32Z</dcterms:modified>
</cp:coreProperties>
</file>