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89" r:id="rId1"/>
    <p:sldMasterId id="2147483706" r:id="rId2"/>
  </p:sldMasterIdLst>
  <p:notesMasterIdLst>
    <p:notesMasterId r:id="rId24"/>
  </p:notesMasterIdLst>
  <p:sldIdLst>
    <p:sldId id="335" r:id="rId3"/>
    <p:sldId id="343" r:id="rId4"/>
    <p:sldId id="721" r:id="rId5"/>
    <p:sldId id="723" r:id="rId6"/>
    <p:sldId id="693" r:id="rId7"/>
    <p:sldId id="703" r:id="rId8"/>
    <p:sldId id="716" r:id="rId9"/>
    <p:sldId id="722" r:id="rId10"/>
    <p:sldId id="694" r:id="rId11"/>
    <p:sldId id="715" r:id="rId12"/>
    <p:sldId id="718" r:id="rId13"/>
    <p:sldId id="717" r:id="rId14"/>
    <p:sldId id="714" r:id="rId15"/>
    <p:sldId id="712" r:id="rId16"/>
    <p:sldId id="709" r:id="rId17"/>
    <p:sldId id="708" r:id="rId18"/>
    <p:sldId id="705" r:id="rId19"/>
    <p:sldId id="706" r:id="rId20"/>
    <p:sldId id="305" r:id="rId21"/>
    <p:sldId id="315" r:id="rId22"/>
    <p:sldId id="688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5DF39B-FA03-4AFC-BA75-C9ED7271849D}">
          <p14:sldIdLst>
            <p14:sldId id="335"/>
            <p14:sldId id="343"/>
            <p14:sldId id="721"/>
            <p14:sldId id="723"/>
            <p14:sldId id="693"/>
            <p14:sldId id="703"/>
            <p14:sldId id="716"/>
            <p14:sldId id="722"/>
            <p14:sldId id="694"/>
            <p14:sldId id="715"/>
            <p14:sldId id="718"/>
            <p14:sldId id="717"/>
            <p14:sldId id="714"/>
            <p14:sldId id="712"/>
            <p14:sldId id="709"/>
            <p14:sldId id="708"/>
            <p14:sldId id="705"/>
            <p14:sldId id="706"/>
            <p14:sldId id="305"/>
            <p14:sldId id="315"/>
            <p14:sldId id="6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6AC"/>
    <a:srgbClr val="539BAD"/>
    <a:srgbClr val="FFFFFF"/>
    <a:srgbClr val="A80D09"/>
    <a:srgbClr val="FFFF00"/>
    <a:srgbClr val="E6E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6193E1-35FA-41B5-BA3E-8369EEB1755B}" type="doc">
      <dgm:prSet loTypeId="urn:microsoft.com/office/officeart/2005/8/layout/vList3" loCatId="picture" qsTypeId="urn:microsoft.com/office/officeart/2005/8/quickstyle/simple1" qsCatId="simple" csTypeId="urn:microsoft.com/office/officeart/2005/8/colors/accent2_3" csCatId="accent2" phldr="1"/>
      <dgm:spPr/>
    </dgm:pt>
    <dgm:pt modelId="{736239E4-B144-413E-9F6E-D0517A4141F4}">
      <dgm:prSet phldrT="[Text]" custT="1"/>
      <dgm:spPr/>
      <dgm:t>
        <a:bodyPr/>
        <a:lstStyle/>
        <a:p>
          <a:pPr algn="r"/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Luke Anderson</a:t>
          </a:r>
          <a:b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Manager, Emergency Preparedness</a:t>
          </a:r>
        </a:p>
        <a:p>
          <a:pPr algn="r"/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Region B Healthcare Coalition Coordinator</a:t>
          </a:r>
        </a:p>
        <a:p>
          <a:pPr algn="r"/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 Northeast Georgia Health Systems</a:t>
          </a:r>
        </a:p>
        <a:p>
          <a:pPr algn="r"/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Luke.Anderson@nghs.com</a:t>
          </a:r>
        </a:p>
        <a:p>
          <a:pPr algn="r"/>
          <a:endParaRPr lang="en-US" sz="14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algn="r"/>
          <a:r>
            <a:rPr lang="en-US" sz="1400" dirty="0">
              <a:latin typeface="Calibri" panose="020F0502020204030204" pitchFamily="34" charset="0"/>
              <a:cs typeface="Calibri" panose="020F0502020204030204" pitchFamily="34" charset="0"/>
            </a:rPr>
            <a:t>Donna Sue Campbell </a:t>
          </a:r>
        </a:p>
        <a:p>
          <a:pPr algn="r"/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Region B Healthcare Coalition Facilitator</a:t>
          </a:r>
        </a:p>
        <a:p>
          <a:pPr algn="r"/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District 2 Public Health</a:t>
          </a:r>
        </a:p>
        <a:p>
          <a:pPr algn="r"/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 DonnaSue.Campbell@dph.ga.gov</a:t>
          </a:r>
        </a:p>
      </dgm:t>
    </dgm:pt>
    <dgm:pt modelId="{51CEB9D1-2E15-4D55-B5A5-5C5B20D4BBE4}" type="parTrans" cxnId="{CF61A5E3-75DD-4B0B-ADB2-043750D9E7E6}">
      <dgm:prSet/>
      <dgm:spPr/>
      <dgm:t>
        <a:bodyPr/>
        <a:lstStyle/>
        <a:p>
          <a:endParaRPr lang="en-US" sz="3600"/>
        </a:p>
      </dgm:t>
    </dgm:pt>
    <dgm:pt modelId="{131BF917-EB91-45E9-A7FD-BA2312999BAA}" type="sibTrans" cxnId="{CF61A5E3-75DD-4B0B-ADB2-043750D9E7E6}">
      <dgm:prSet/>
      <dgm:spPr/>
      <dgm:t>
        <a:bodyPr/>
        <a:lstStyle/>
        <a:p>
          <a:endParaRPr lang="en-US" sz="3600"/>
        </a:p>
      </dgm:t>
    </dgm:pt>
    <dgm:pt modelId="{A67ED789-927E-47D9-917E-546884B7129B}" type="pres">
      <dgm:prSet presAssocID="{EF6193E1-35FA-41B5-BA3E-8369EEB1755B}" presName="linearFlow" presStyleCnt="0">
        <dgm:presLayoutVars>
          <dgm:dir/>
          <dgm:resizeHandles val="exact"/>
        </dgm:presLayoutVars>
      </dgm:prSet>
      <dgm:spPr/>
    </dgm:pt>
    <dgm:pt modelId="{4B3975EC-20BE-419E-9623-9E024D3C173C}" type="pres">
      <dgm:prSet presAssocID="{736239E4-B144-413E-9F6E-D0517A4141F4}" presName="composite" presStyleCnt="0"/>
      <dgm:spPr/>
    </dgm:pt>
    <dgm:pt modelId="{6AC32224-6FC7-46DF-A9E8-D2DC290FFFD3}" type="pres">
      <dgm:prSet presAssocID="{736239E4-B144-413E-9F6E-D0517A4141F4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0E43CDB-3830-4850-9DB2-A00C0AB9B5A9}" type="pres">
      <dgm:prSet presAssocID="{736239E4-B144-413E-9F6E-D0517A4141F4}" presName="txShp" presStyleLbl="node1" presStyleIdx="0" presStyleCnt="1" custScaleX="108619" custScaleY="138531" custLinFactNeighborX="-320" custLinFactNeighborY="-105">
        <dgm:presLayoutVars>
          <dgm:bulletEnabled val="1"/>
        </dgm:presLayoutVars>
      </dgm:prSet>
      <dgm:spPr/>
    </dgm:pt>
  </dgm:ptLst>
  <dgm:cxnLst>
    <dgm:cxn modelId="{3CF8A233-E45C-4DA6-87D4-5CB4ADB958F8}" type="presOf" srcId="{736239E4-B144-413E-9F6E-D0517A4141F4}" destId="{E0E43CDB-3830-4850-9DB2-A00C0AB9B5A9}" srcOrd="0" destOrd="0" presId="urn:microsoft.com/office/officeart/2005/8/layout/vList3"/>
    <dgm:cxn modelId="{58BA95DC-38F7-4198-AD85-48BB67872FF4}" type="presOf" srcId="{EF6193E1-35FA-41B5-BA3E-8369EEB1755B}" destId="{A67ED789-927E-47D9-917E-546884B7129B}" srcOrd="0" destOrd="0" presId="urn:microsoft.com/office/officeart/2005/8/layout/vList3"/>
    <dgm:cxn modelId="{CF61A5E3-75DD-4B0B-ADB2-043750D9E7E6}" srcId="{EF6193E1-35FA-41B5-BA3E-8369EEB1755B}" destId="{736239E4-B144-413E-9F6E-D0517A4141F4}" srcOrd="0" destOrd="0" parTransId="{51CEB9D1-2E15-4D55-B5A5-5C5B20D4BBE4}" sibTransId="{131BF917-EB91-45E9-A7FD-BA2312999BAA}"/>
    <dgm:cxn modelId="{9487047A-B1C0-4634-BA96-C9DD0458CF29}" type="presParOf" srcId="{A67ED789-927E-47D9-917E-546884B7129B}" destId="{4B3975EC-20BE-419E-9623-9E024D3C173C}" srcOrd="0" destOrd="0" presId="urn:microsoft.com/office/officeart/2005/8/layout/vList3"/>
    <dgm:cxn modelId="{40B9860C-C51A-4587-98D8-4DB1BAF14924}" type="presParOf" srcId="{4B3975EC-20BE-419E-9623-9E024D3C173C}" destId="{6AC32224-6FC7-46DF-A9E8-D2DC290FFFD3}" srcOrd="0" destOrd="0" presId="urn:microsoft.com/office/officeart/2005/8/layout/vList3"/>
    <dgm:cxn modelId="{BE275403-8D11-4B8B-8650-4D6921CF0D50}" type="presParOf" srcId="{4B3975EC-20BE-419E-9623-9E024D3C173C}" destId="{E0E43CDB-3830-4850-9DB2-A00C0AB9B5A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43CDB-3830-4850-9DB2-A00C0AB9B5A9}">
      <dsp:nvSpPr>
        <dsp:cNvPr id="0" name=""/>
        <dsp:cNvSpPr/>
      </dsp:nvSpPr>
      <dsp:spPr>
        <a:xfrm rot="10800000">
          <a:off x="1072823" y="0"/>
          <a:ext cx="3762264" cy="2412485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943" tIns="53340" rIns="99568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Luke Anderson</a:t>
          </a:r>
          <a:b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Manager, Emergency Preparedness</a:t>
          </a:r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Region B Healthcare Coalition Coordinator</a:t>
          </a:r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 Northeast Georgia Health Systems</a:t>
          </a:r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Luke.Anderson@nghs.com</a:t>
          </a:r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  <a:cs typeface="Calibri" panose="020F0502020204030204" pitchFamily="34" charset="0"/>
            </a:rPr>
            <a:t>Donna Sue Campbell </a:t>
          </a:r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Region B Healthcare Coalition Facilitator</a:t>
          </a:r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District 2 Public Health</a:t>
          </a:r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 DonnaSue.Campbell@dph.ga.gov</a:t>
          </a:r>
        </a:p>
      </dsp:txBody>
      <dsp:txXfrm rot="10800000">
        <a:off x="1675944" y="0"/>
        <a:ext cx="3159143" cy="2412485"/>
      </dsp:txXfrm>
    </dsp:sp>
    <dsp:sp modelId="{6AC32224-6FC7-46DF-A9E8-D2DC290FFFD3}">
      <dsp:nvSpPr>
        <dsp:cNvPr id="0" name=""/>
        <dsp:cNvSpPr/>
      </dsp:nvSpPr>
      <dsp:spPr>
        <a:xfrm>
          <a:off x="362438" y="336683"/>
          <a:ext cx="1741476" cy="17414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DADEC3-B815-4B26-BE32-C3CD779282DB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B840A9-42CE-4A71-AA44-16F47F400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5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40A9-42CE-4A71-AA44-16F47F4008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9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840A9-42CE-4A71-AA44-16F47F4008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6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5FF8-B89F-466C-B3FC-25D6D6AFAE85}" type="datetime1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2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2D9D-E78D-40F1-8867-7FD2ED3108B7}" type="datetime1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9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252A-1C98-49D2-A079-81F753F26A2E}" type="datetime1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6647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2FB8A-8B42-4756-BBAE-D605E5438D29}" type="datetime1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73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01A9E-BF87-42C3-B1AF-066BED1A4A59}" type="datetime1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795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6428-9C76-4416-AFA0-1E78081D04FF}" type="datetime1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22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350EF-9995-4F51-AF74-0BEF507AAEB9}" type="datetime1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8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9EF2-8E5C-4FC0-9DA7-C930452CA991}" type="datetime1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43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w/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85192"/>
            <a:ext cx="10515600" cy="6088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Page Title (Segoe UI – 40)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1394086"/>
            <a:ext cx="10515600" cy="0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38200" y="1784350"/>
            <a:ext cx="10515600" cy="44370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be 24 or 28 depending on amount of text. Font should not be smaller than 18 point.  </a:t>
            </a:r>
          </a:p>
        </p:txBody>
      </p:sp>
    </p:spTree>
    <p:extLst>
      <p:ext uri="{BB962C8B-B14F-4D97-AF65-F5344CB8AC3E}">
        <p14:creationId xmlns:p14="http://schemas.microsoft.com/office/powerpoint/2010/main" val="3739416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w/1 content &amp;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85190"/>
            <a:ext cx="10515600" cy="6088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Page Title (Segoe UI – 40)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1394086"/>
            <a:ext cx="10515600" cy="0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38200" y="1784350"/>
            <a:ext cx="10515600" cy="44370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be 24 or 28 depending on amount of text. Font should not be smaller than 18 point.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6332276"/>
            <a:ext cx="3225800" cy="279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Source: Segoe UI 10 or 12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52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w/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85190"/>
            <a:ext cx="10515600" cy="6088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Page Title (Segoe UI – 40)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25652" y="1648919"/>
            <a:ext cx="4728148" cy="451203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not be smaller than 18 point. 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1394086"/>
            <a:ext cx="10515600" cy="0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086007" y="1648919"/>
            <a:ext cx="39973" cy="4512038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838200" y="1648919"/>
            <a:ext cx="4728148" cy="451203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not be smaller than 18 point.  </a:t>
            </a:r>
          </a:p>
        </p:txBody>
      </p:sp>
    </p:spTree>
    <p:extLst>
      <p:ext uri="{BB962C8B-B14F-4D97-AF65-F5344CB8AC3E}">
        <p14:creationId xmlns:p14="http://schemas.microsoft.com/office/powerpoint/2010/main" val="11690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4A73-BEA2-4DB4-AA50-E509AF751416}" type="datetime1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80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UI. Font size should not to be smaller than 18 point.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Content should be written in Segoe UI Light. Font size should not to be smaller than 18 point. 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45434"/>
            <a:ext cx="10515600" cy="6486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Page Title (Segoe UI – 40)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38200" y="1394086"/>
            <a:ext cx="10515600" cy="0"/>
          </a:xfrm>
          <a:prstGeom prst="line">
            <a:avLst/>
          </a:prstGeom>
          <a:ln>
            <a:solidFill>
              <a:srgbClr val="EC1C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57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5616" y="4582697"/>
            <a:ext cx="10193313" cy="34906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aseline="0">
                <a:latin typeface="Segoe UI Semibold" panose="020B0702040204020203" pitchFamily="34" charset="0"/>
              </a:defRPr>
            </a:lvl1pPr>
          </a:lstStyle>
          <a:p>
            <a:pPr lvl="0"/>
            <a:br>
              <a:rPr lang="en-US" dirty="0"/>
            </a:br>
            <a:r>
              <a:rPr lang="en-US" dirty="0"/>
              <a:t>Font for caption should be Segoe UI </a:t>
            </a:r>
            <a:r>
              <a:rPr lang="en-US" dirty="0" err="1"/>
              <a:t>Semibold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5617" y="342424"/>
            <a:ext cx="10193312" cy="41132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44380" y="5058749"/>
            <a:ext cx="9233941" cy="1357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Content should be written in Segoe UI. Font size should be at least 18 point.</a:t>
            </a:r>
          </a:p>
        </p:txBody>
      </p:sp>
    </p:spTree>
    <p:extLst>
      <p:ext uri="{BB962C8B-B14F-4D97-AF65-F5344CB8AC3E}">
        <p14:creationId xmlns:p14="http://schemas.microsoft.com/office/powerpoint/2010/main" val="895062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17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33871-A8DF-44F7-9ACA-D7CD2760D645}" type="datetime1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5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6F07B-CE40-42BA-8679-C6607C6F0955}" type="datetime1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6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42D8-57A2-4BF2-BCB4-5C5FEF6FC395}" type="datetime1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5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0A67-D5BA-4465-B2BA-FE70F2F2A349}" type="datetime1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1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9AC2-130D-467A-B338-85758F149ECA}" type="datetime1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8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B5FD-97FA-4676-AF5E-4014FB8EF88B}" type="datetime1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1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495C-9D29-4566-9CC1-89FAC478FB2C}" type="datetime1">
              <a:rPr lang="en-US" smtClean="0"/>
              <a:t>5/10/2023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0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EA6AC-431E-4889-9E90-EC29ADB4BEAA}" type="datetime1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C63BB3-253B-4C90-BA52-422E45E7F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4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06" y="6662657"/>
            <a:ext cx="6514294" cy="2028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8072" y="6639701"/>
            <a:ext cx="3469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spc="100" baseline="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GEORGIA DEPARTMENT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114601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tx1">
              <a:lumMod val="75000"/>
              <a:lumOff val="25000"/>
            </a:schemeClr>
          </a:solidFill>
          <a:latin typeface="Segoe UI Light" panose="020B0502040204020203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Segoe UI Light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uke.Anderson@nghs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556" y="364101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Region B Quarterly Coalition Meeting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233425" y="5050832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11,  2023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78820867"/>
              </p:ext>
            </p:extLst>
          </p:nvPr>
        </p:nvGraphicFramePr>
        <p:xfrm>
          <a:off x="6626119" y="2473991"/>
          <a:ext cx="5208611" cy="2414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34D2614-AE42-F6FB-9EEC-AB9A849D66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47" y="1806816"/>
            <a:ext cx="3669375" cy="33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2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23DA-2EE7-4BCC-ADC0-1A7775C4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4" y="1052945"/>
            <a:ext cx="8803958" cy="2560267"/>
          </a:xfrm>
        </p:spPr>
        <p:txBody>
          <a:bodyPr>
            <a:normAutofit fontScale="90000"/>
          </a:bodyPr>
          <a:lstStyle/>
          <a:p>
            <a:r>
              <a:rPr lang="en-US" dirty="0"/>
              <a:t>  </a:t>
            </a:r>
            <a:r>
              <a:rPr lang="en-US" sz="4000" dirty="0"/>
              <a:t>Radiation Injury Surge Plan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     Draft due March 2023</a:t>
            </a:r>
            <a:br>
              <a:rPr lang="en-US" sz="4000" dirty="0"/>
            </a:br>
            <a:r>
              <a:rPr lang="en-US" sz="4000" dirty="0"/>
              <a:t>    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completed</a:t>
            </a:r>
            <a:br>
              <a:rPr lang="en-US" sz="4000" dirty="0"/>
            </a:br>
            <a:r>
              <a:rPr lang="en-US" sz="4000" dirty="0"/>
              <a:t>	  Final due June 2023</a:t>
            </a:r>
            <a:br>
              <a:rPr lang="en-US" sz="4000" dirty="0"/>
            </a:br>
            <a:r>
              <a:rPr lang="en-US" sz="4000" dirty="0"/>
              <a:t>    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completed</a:t>
            </a:r>
            <a:br>
              <a:rPr lang="en-US" sz="40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sz="4000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sz="4000" dirty="0">
                <a:solidFill>
                  <a:srgbClr val="539BAD"/>
                </a:solidFill>
              </a:rPr>
            </a:br>
            <a:br>
              <a:rPr lang="en-US" sz="4000" dirty="0"/>
            </a:br>
            <a:br>
              <a:rPr lang="en-US" sz="4000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F0ACE2-6321-4E08-87FE-20E24F8B81F5}"/>
              </a:ext>
            </a:extLst>
          </p:cNvPr>
          <p:cNvSpPr/>
          <p:nvPr/>
        </p:nvSpPr>
        <p:spPr>
          <a:xfrm>
            <a:off x="10150679" y="184558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84CB0-3725-E283-F699-B47F42D66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E6519C-32F9-46A0-C701-17E34E7B9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511" y="2655651"/>
            <a:ext cx="5045094" cy="420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16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1AC8D-5AD3-E8A5-2BBA-EEB56D1C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Response and Surge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B66E1-B143-2F63-8BBF-E2F9E3E7C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427755" cy="232386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Trebuchet MS" panose="020B0603020202020204" pitchFamily="34" charset="0"/>
              </a:rPr>
              <a:t>Annual Requirement</a:t>
            </a:r>
          </a:p>
          <a:p>
            <a:r>
              <a:rPr lang="en-US" sz="2800" dirty="0">
                <a:latin typeface="Trebuchet MS" panose="020B0603020202020204" pitchFamily="34" charset="0"/>
              </a:rPr>
              <a:t>Can be combined with another Exercise or</a:t>
            </a:r>
          </a:p>
          <a:p>
            <a:pPr marL="0" indent="0">
              <a:buNone/>
            </a:pPr>
            <a:r>
              <a:rPr lang="en-US" sz="2800" dirty="0">
                <a:latin typeface="Trebuchet MS" panose="020B0603020202020204" pitchFamily="34" charset="0"/>
              </a:rPr>
              <a:t>    Real World Event</a:t>
            </a:r>
          </a:p>
          <a:p>
            <a:pPr marL="0" indent="0">
              <a:buNone/>
            </a:pPr>
            <a:br>
              <a:rPr lang="en-US" sz="2800" dirty="0">
                <a:latin typeface="Trebuchet MS" panose="020B0603020202020204" pitchFamily="34" charset="0"/>
              </a:rPr>
            </a:br>
            <a:endParaRPr lang="en-US" sz="2800" dirty="0">
              <a:latin typeface="Trebuchet MS" panose="020B0603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7B4F2-6FC3-0093-B33D-37440249B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13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975E-9DF6-0AE1-725C-4D67C2982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Response and Surge Exercise</a:t>
            </a:r>
            <a:br>
              <a:rPr lang="en-US" dirty="0"/>
            </a:br>
            <a:r>
              <a:rPr lang="en-US" dirty="0"/>
              <a:t>(MRSE)                       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completed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45784-857A-6E8F-9C9A-62B1BBD26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21369"/>
            <a:ext cx="9021143" cy="3919993"/>
          </a:xfrm>
        </p:spPr>
        <p:txBody>
          <a:bodyPr/>
          <a:lstStyle/>
          <a:p>
            <a:r>
              <a:rPr lang="en-US" dirty="0"/>
              <a:t>Goal was to surge hospitals 20% of bed capacity in Region – approx. 225 patients </a:t>
            </a:r>
          </a:p>
          <a:p>
            <a:r>
              <a:rPr lang="en-US" dirty="0"/>
              <a:t>9 hospitals participating</a:t>
            </a:r>
          </a:p>
          <a:p>
            <a:r>
              <a:rPr lang="en-US" dirty="0"/>
              <a:t>Many calls made to community partners regarding transportation, bed availability</a:t>
            </a:r>
          </a:p>
          <a:p>
            <a:r>
              <a:rPr lang="en-US" dirty="0"/>
              <a:t>All patients (254) were placed in a staffed bed by the end of the MRSE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96C01-BB18-9275-FCF5-3898D1BD7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  <p:pic>
        <p:nvPicPr>
          <p:cNvPr id="5" name="Picture 4" descr="A picture containing road, outdoor, street, driving&#10;&#10;Description automatically generated">
            <a:extLst>
              <a:ext uri="{FF2B5EF4-FFF2-40B4-BE49-F238E27FC236}">
                <a16:creationId xmlns:a16="http://schemas.microsoft.com/office/drawing/2014/main" id="{6A8423AF-A9E7-C4EC-9F6E-ACA29CDD2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5" y="4137081"/>
            <a:ext cx="4652008" cy="2030255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3C1699CB-4E3D-1EEC-2A76-F5AA30220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047" y="4620219"/>
            <a:ext cx="3745149" cy="213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55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049E-3545-4F99-AE6E-5E79F9E1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 B Budget 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98E7E-C8E3-4076-A2E9-027FCE22B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752" y="1620983"/>
            <a:ext cx="5070757" cy="4946072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Currently in 2022 – 2023 Budget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Grant Funds Manager is Georgia Hospital Association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$152,000 </a:t>
            </a:r>
          </a:p>
          <a:p>
            <a:pPr lvl="1"/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Radiation Injury Surge Annex required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Submitted draft 2023 – 2024 Budget</a:t>
            </a:r>
          </a:p>
          <a:p>
            <a:pPr lvl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$152,000</a:t>
            </a:r>
          </a:p>
          <a:p>
            <a:pPr lvl="2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Chemical Injury Surge and Radiation Surge Injury TTX in 2023-2024</a:t>
            </a:r>
          </a:p>
          <a:p>
            <a:pPr marL="457200" lvl="1" indent="0">
              <a:buNone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Carryover Budget 2023-2024</a:t>
            </a:r>
          </a:p>
          <a:p>
            <a:pPr lvl="2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DD60B64-1435-4EC2-902C-C94B9B4E39C0}"/>
              </a:ext>
            </a:extLst>
          </p:cNvPr>
          <p:cNvSpPr/>
          <p:nvPr/>
        </p:nvSpPr>
        <p:spPr>
          <a:xfrm>
            <a:off x="10150679" y="184558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C0DA5-C8CE-BE2E-5C7A-A80BA032C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  <p:pic>
        <p:nvPicPr>
          <p:cNvPr id="7" name="Picture 6" descr="Different sizes of piggybanks in pastel colors">
            <a:extLst>
              <a:ext uri="{FF2B5EF4-FFF2-40B4-BE49-F238E27FC236}">
                <a16:creationId xmlns:a16="http://schemas.microsoft.com/office/drawing/2014/main" id="{4E5D6C4F-D93C-5750-1FA1-4D89DED59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95" y="2054686"/>
            <a:ext cx="3842552" cy="256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96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FAB7B-B55B-0A63-1ED6-1718FDDE9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35" y="612559"/>
            <a:ext cx="8492767" cy="976544"/>
          </a:xfrm>
        </p:spPr>
        <p:txBody>
          <a:bodyPr/>
          <a:lstStyle/>
          <a:p>
            <a:r>
              <a:rPr lang="en-US" dirty="0"/>
              <a:t>2022-2023 Budget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283BADA-BD48-DB92-6313-623D8B67D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342545"/>
              </p:ext>
            </p:extLst>
          </p:nvPr>
        </p:nvGraphicFramePr>
        <p:xfrm>
          <a:off x="781235" y="1731721"/>
          <a:ext cx="8128000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5490035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217595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549915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68808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86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Beginning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543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line DCON shower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$28,317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982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Stop the Bleed Kits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$3783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480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Thirdwave</a:t>
                      </a:r>
                      <a:r>
                        <a:rPr lang="en-US" dirty="0"/>
                        <a:t> 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Website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Annual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888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Food for Meetings, trainings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TECC x3 days</a:t>
                      </a:r>
                    </a:p>
                    <a:p>
                      <a:r>
                        <a:rPr lang="en-US" dirty="0"/>
                        <a:t>Ex Comm x2</a:t>
                      </a:r>
                    </a:p>
                    <a:p>
                      <a:r>
                        <a:rPr lang="en-US" dirty="0"/>
                        <a:t>CISM lunch x3</a:t>
                      </a:r>
                    </a:p>
                    <a:p>
                      <a:r>
                        <a:rPr lang="en-US" dirty="0"/>
                        <a:t>HCC x1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$1372</a:t>
                      </a:r>
                    </a:p>
                    <a:p>
                      <a:r>
                        <a:rPr lang="en-US" dirty="0"/>
                        <a:t>$  290</a:t>
                      </a:r>
                    </a:p>
                    <a:p>
                      <a:r>
                        <a:rPr lang="en-US" dirty="0"/>
                        <a:t>$2320</a:t>
                      </a:r>
                    </a:p>
                    <a:p>
                      <a:r>
                        <a:rPr lang="en-US" dirty="0"/>
                        <a:t>$  956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072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 State Travel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Mileage x2 mtgs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  310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97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695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AC404-543A-8C2B-C48A-3DF97B5B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9799"/>
            <a:ext cx="8289113" cy="603080"/>
          </a:xfrm>
        </p:spPr>
        <p:txBody>
          <a:bodyPr>
            <a:normAutofit fontScale="90000"/>
          </a:bodyPr>
          <a:lstStyle/>
          <a:p>
            <a:r>
              <a:rPr lang="en-US" dirty="0"/>
              <a:t>2022-2023 Budget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2D34EDF9-9FF6-4480-12C0-08CDEDA45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331511"/>
              </p:ext>
            </p:extLst>
          </p:nvPr>
        </p:nvGraphicFramePr>
        <p:xfrm>
          <a:off x="615456" y="665223"/>
          <a:ext cx="8412867" cy="6095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8635">
                  <a:extLst>
                    <a:ext uri="{9D8B030D-6E8A-4147-A177-3AD203B41FA5}">
                      <a16:colId xmlns:a16="http://schemas.microsoft.com/office/drawing/2014/main" val="2152354820"/>
                    </a:ext>
                  </a:extLst>
                </a:gridCol>
                <a:gridCol w="2812116">
                  <a:extLst>
                    <a:ext uri="{9D8B030D-6E8A-4147-A177-3AD203B41FA5}">
                      <a16:colId xmlns:a16="http://schemas.microsoft.com/office/drawing/2014/main" val="1220698000"/>
                    </a:ext>
                  </a:extLst>
                </a:gridCol>
                <a:gridCol w="2812116">
                  <a:extLst>
                    <a:ext uri="{9D8B030D-6E8A-4147-A177-3AD203B41FA5}">
                      <a16:colId xmlns:a16="http://schemas.microsoft.com/office/drawing/2014/main" val="14706768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172752"/>
                  </a:ext>
                </a:extLst>
              </a:tr>
              <a:tr h="388841">
                <a:tc>
                  <a:txBody>
                    <a:bodyPr/>
                    <a:lstStyle/>
                    <a:p>
                      <a:r>
                        <a:rPr lang="en-US" sz="1400" dirty="0"/>
                        <a:t>Beginning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$152,000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685102"/>
                  </a:ext>
                </a:extLst>
              </a:tr>
              <a:tr h="65405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GEMSA Educators Conference (2 people)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Oct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     2547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436588"/>
                  </a:ext>
                </a:extLst>
              </a:tr>
              <a:tr h="551536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Rural Trauma Development Course – SCH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Sept 22,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     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330034"/>
                  </a:ext>
                </a:extLst>
              </a:tr>
              <a:tr h="523783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Pre-Hospital Trauma Life Support Course –NGHS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Aug 10,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     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01015"/>
                  </a:ext>
                </a:extLst>
              </a:tr>
              <a:tr h="44446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Trauma Symposium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Oct 28,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  10,000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665082"/>
                  </a:ext>
                </a:extLst>
              </a:tr>
              <a:tr h="657576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Tactical Emergency Casualty Care, Union Co.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Dec 7 – 9,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     9900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998476"/>
                  </a:ext>
                </a:extLst>
              </a:tr>
              <a:tr h="657576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Critical Incident Stress Management, Hall Co.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Jan 9-11,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     5500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603778"/>
                  </a:ext>
                </a:extLst>
              </a:tr>
              <a:tr h="4444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EMAG registration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Apr 11-14,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     4200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01219"/>
                  </a:ext>
                </a:extLst>
              </a:tr>
              <a:tr h="4444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EMAG travel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Apr 11-14,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  14,132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027544"/>
                  </a:ext>
                </a:extLst>
              </a:tr>
              <a:tr h="44446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Trauma Nurse Core Course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May 13-14,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     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273294"/>
                  </a:ext>
                </a:extLst>
              </a:tr>
              <a:tr h="44446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Pre-Hospital Trauma Life Support Course</a:t>
                      </a:r>
                      <a:endParaRPr 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May 30-31,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     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</a:rPr>
                        <a:t>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014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411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5107F-31AC-E0D9-6B48-5C073FD4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Carry Over Budget from 2021-2022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D654C64-CA6F-7509-EB12-EB6F6F061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147334"/>
              </p:ext>
            </p:extLst>
          </p:nvPr>
        </p:nvGraphicFramePr>
        <p:xfrm>
          <a:off x="798990" y="2066558"/>
          <a:ext cx="8171404" cy="3448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851">
                  <a:extLst>
                    <a:ext uri="{9D8B030D-6E8A-4147-A177-3AD203B41FA5}">
                      <a16:colId xmlns:a16="http://schemas.microsoft.com/office/drawing/2014/main" val="833066977"/>
                    </a:ext>
                  </a:extLst>
                </a:gridCol>
                <a:gridCol w="2042851">
                  <a:extLst>
                    <a:ext uri="{9D8B030D-6E8A-4147-A177-3AD203B41FA5}">
                      <a16:colId xmlns:a16="http://schemas.microsoft.com/office/drawing/2014/main" val="4045957862"/>
                    </a:ext>
                  </a:extLst>
                </a:gridCol>
                <a:gridCol w="2042851">
                  <a:extLst>
                    <a:ext uri="{9D8B030D-6E8A-4147-A177-3AD203B41FA5}">
                      <a16:colId xmlns:a16="http://schemas.microsoft.com/office/drawing/2014/main" val="3247276542"/>
                    </a:ext>
                  </a:extLst>
                </a:gridCol>
                <a:gridCol w="2042851">
                  <a:extLst>
                    <a:ext uri="{9D8B030D-6E8A-4147-A177-3AD203B41FA5}">
                      <a16:colId xmlns:a16="http://schemas.microsoft.com/office/drawing/2014/main" val="3588208767"/>
                    </a:ext>
                  </a:extLst>
                </a:gridCol>
              </a:tblGrid>
              <a:tr h="3028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856754"/>
                  </a:ext>
                </a:extLst>
              </a:tr>
              <a:tr h="522771">
                <a:tc>
                  <a:txBody>
                    <a:bodyPr/>
                    <a:lstStyle/>
                    <a:p>
                      <a:r>
                        <a:rPr lang="en-US" dirty="0"/>
                        <a:t>Beginning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$26,580.11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831651"/>
                  </a:ext>
                </a:extLst>
              </a:tr>
              <a:tr h="746816">
                <a:tc>
                  <a:txBody>
                    <a:bodyPr/>
                    <a:lstStyle/>
                    <a:p>
                      <a:r>
                        <a:rPr lang="en-US" dirty="0"/>
                        <a:t>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Body Bags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White Co. EMA, Banks Co. Coroner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2325.70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275689"/>
                  </a:ext>
                </a:extLst>
              </a:tr>
              <a:tr h="302875">
                <a:tc>
                  <a:txBody>
                    <a:bodyPr/>
                    <a:lstStyle/>
                    <a:p>
                      <a:r>
                        <a:rPr lang="en-US" dirty="0"/>
                        <a:t>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NGHS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$10,193.06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160988"/>
                  </a:ext>
                </a:extLst>
              </a:tr>
              <a:tr h="302875">
                <a:tc>
                  <a:txBody>
                    <a:bodyPr/>
                    <a:lstStyle/>
                    <a:p>
                      <a:r>
                        <a:rPr lang="en-US" dirty="0"/>
                        <a:t>Supplies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Union 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$12,488.02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548724"/>
                  </a:ext>
                </a:extLst>
              </a:tr>
              <a:tr h="746816">
                <a:tc>
                  <a:txBody>
                    <a:bodyPr/>
                    <a:lstStyle/>
                    <a:p>
                      <a:r>
                        <a:rPr lang="en-US" dirty="0"/>
                        <a:t>Instate Travel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Travel to meetings, trainings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Mtgs x2</a:t>
                      </a:r>
                    </a:p>
                    <a:p>
                      <a:r>
                        <a:rPr lang="en-US" dirty="0"/>
                        <a:t>ESF 8 mtg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     138.00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71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15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0150679" y="184558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Infection Control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711249"/>
            <a:ext cx="8348841" cy="43193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Infection Control Contacts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Region B/Region E/District 10/District 2 – 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is who you should contact if your facility is experiencing an outbreak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Sue.Bunnell@dph.ga.gov (404-967-0582)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Mary.Whitaker@dph.ga.gov (404-967-0578)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Project First Line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Infection Prevention Practitioner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Region B and E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Sandy Bozarth MSN, RN, CIC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sandy.bozarth@nghs.com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770-219-1729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DA62FA-7699-9C5E-E055-DB802BF80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04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AFDC8-1E94-DCB5-CE86-14B049FBE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4A66AC"/>
                </a:solidFill>
              </a:rPr>
              <a:t>Speakers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A4C928-19F9-D856-C1A1-00BE2E86E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84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231" y="4302647"/>
            <a:ext cx="3756551" cy="198864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Partner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2505" y="184558"/>
            <a:ext cx="5790988" cy="65354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Important News and “Lessons Learned” from Coalition Partners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Georgia Hospital Association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Georgia Department of Public Health, District 2 Public Health  </a:t>
            </a:r>
          </a:p>
          <a:p>
            <a:pPr lvl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Georgia Health Care Association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Hospitals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EMS 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Behavioral Health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Dialysis (ESRD) Centers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Hospice providers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Home Health providers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Assisted Living facilities/Personal Care Homes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Durable Medical Equipment (DME) providers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ARES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Others</a:t>
            </a:r>
          </a:p>
        </p:txBody>
      </p:sp>
      <p:sp>
        <p:nvSpPr>
          <p:cNvPr id="10" name="Oval 9"/>
          <p:cNvSpPr/>
          <p:nvPr/>
        </p:nvSpPr>
        <p:spPr>
          <a:xfrm>
            <a:off x="10150679" y="184558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am:Kyoto/Integrated Practices - 2016.igem.org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78"/>
          <a:stretch/>
        </p:blipFill>
        <p:spPr>
          <a:xfrm>
            <a:off x="884770" y="3686658"/>
            <a:ext cx="2687471" cy="12319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301019-B11E-EDA8-C6FF-0617BE5A4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45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0150679" y="252602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507" y="1930400"/>
            <a:ext cx="8693986" cy="431939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</a:p>
          <a:p>
            <a:pPr lvl="1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Introductions</a:t>
            </a:r>
          </a:p>
          <a:p>
            <a:pPr lvl="1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Updates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C0365C-BEA8-34B8-4EE3-5BBDC7AC3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29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5" y="4163628"/>
            <a:ext cx="9294919" cy="2956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Questions or Feedback</a:t>
            </a:r>
            <a:br>
              <a:rPr lang="en-US" sz="4400" dirty="0"/>
            </a:b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uke.Anderson@nghs.com</a:t>
            </a:r>
            <a:b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DonnaSue.Campbell@dph.ga.gov</a:t>
            </a:r>
            <a:b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000" dirty="0">
                <a:solidFill>
                  <a:srgbClr val="C00000"/>
                </a:solidFill>
              </a:rPr>
            </a:br>
            <a:endParaRPr lang="en-US" sz="44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File:&lt;strong&gt;Discussion&lt;/strong&gt;.png - Wikimedia Commons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68" y="555236"/>
            <a:ext cx="3412858" cy="2073311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0150679" y="184558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526A82-025B-1E48-9D82-8C7C0F00E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51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D29AF2-616A-34C0-7ED6-1430ABADF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851" y="99075"/>
            <a:ext cx="2228507" cy="19833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C4AA5-BA4B-5DBC-E32A-EC0E05B60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795" y="1350339"/>
            <a:ext cx="4176308" cy="438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56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7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B1B96-D315-86D3-B290-13B7D62B9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Healthcare Coalition Coordinator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5D90E-A5A7-D38F-CB01-7E14460D1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55" y="1330590"/>
            <a:ext cx="3609370" cy="49107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A4A48-CCAE-6E05-44AB-D994262C9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Luke Anderson</a:t>
            </a:r>
            <a:endParaRPr lang="en-US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Manager, Emergency Preparedness</a:t>
            </a:r>
            <a:endParaRPr lang="en-US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Region B Healthcare Coalition Coordinator</a:t>
            </a:r>
            <a:endParaRPr lang="en-US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 </a:t>
            </a:r>
            <a:endParaRPr lang="en-US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Northeast Georgia Health System</a:t>
            </a:r>
            <a:endParaRPr lang="en-US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743 Spring St</a:t>
            </a:r>
            <a:endParaRPr lang="en-US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Gainesville, GA 30501</a:t>
            </a:r>
            <a:endParaRPr lang="en-US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rgbClr val="FFFFFF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Luke.Anderson@nghs.com</a:t>
            </a:r>
            <a:endParaRPr lang="en-US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</a:rPr>
              <a:t>770-219-1823 (office)</a:t>
            </a:r>
            <a:endParaRPr lang="en-US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0D827E-B9E3-5419-0CB5-9C7355918230}"/>
              </a:ext>
            </a:extLst>
          </p:cNvPr>
          <p:cNvSpPr txBox="1"/>
          <p:nvPr/>
        </p:nvSpPr>
        <p:spPr>
          <a:xfrm>
            <a:off x="1004656" y="2469473"/>
            <a:ext cx="1988598" cy="248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46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6E95C-2925-1F37-5D01-A2D325DF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br>
              <a:rPr lang="en-US" dirty="0"/>
            </a:br>
            <a:r>
              <a:rPr lang="en-US" dirty="0"/>
              <a:t>Clinical Advisor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2EC5C-5A67-7F4C-EF33-BED2F6C0E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46550"/>
            <a:ext cx="4309803" cy="36633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000" dirty="0"/>
              <a:t>Jackie Payne, BSN, RN, CEN, TCRN</a:t>
            </a:r>
          </a:p>
          <a:p>
            <a:pPr marL="0" indent="0">
              <a:buNone/>
            </a:pPr>
            <a:r>
              <a:rPr lang="en-US" sz="2000" dirty="0"/>
              <a:t>Trauma Outreach &amp; Injury Prevention Coordinator</a:t>
            </a:r>
          </a:p>
          <a:p>
            <a:pPr marL="0" indent="0">
              <a:buNone/>
            </a:pPr>
            <a:r>
              <a:rPr lang="en-US" sz="2000" dirty="0"/>
              <a:t>Trauma &amp; Acute Care Surgery</a:t>
            </a:r>
          </a:p>
          <a:p>
            <a:pPr marL="0" indent="0">
              <a:buNone/>
            </a:pPr>
            <a:r>
              <a:rPr lang="en-US" sz="2000" dirty="0"/>
              <a:t>Northeast Georgia Medical Center</a:t>
            </a:r>
          </a:p>
          <a:p>
            <a:pPr marL="0" indent="0">
              <a:buNone/>
            </a:pPr>
            <a:r>
              <a:rPr lang="en-US" sz="2000" dirty="0" err="1"/>
              <a:t>Jackie.payne@nghs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9B7C4-9D56-21A8-071C-797B53A4E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37" y="2159331"/>
            <a:ext cx="4204989" cy="366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08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85EB3-1745-DD0F-553A-6968E4BD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1E56E1-9B3F-471E-AF0C-458C82D78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211" y="1731818"/>
            <a:ext cx="4334836" cy="4310207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A4D071-DE6C-03AE-04BE-ED787FD6F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1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23DA-2EE7-4BCC-ADC0-1A7775C4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9118212" cy="1583185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 Available on GEMA TRS System – </a:t>
            </a:r>
            <a:r>
              <a:rPr lang="en-US" b="1" dirty="0"/>
              <a:t>training.gema.ga.gov</a:t>
            </a:r>
            <a:br>
              <a:rPr lang="en-US" b="1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8A0FF-1D2C-4AF8-BC5B-BFDF0246D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34" y="1862356"/>
            <a:ext cx="10875118" cy="4811086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endParaRPr lang="en-U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May 15 -</a:t>
            </a: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 Emergency Operations Center/Incident Command System Interface (G191-HM) Rome</a:t>
            </a:r>
          </a:p>
          <a:p>
            <a:pPr marL="0" indent="0">
              <a:buNone/>
            </a:pPr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May 16 </a:t>
            </a: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– NIMS ISC Intermediate ICS for Expanding Incidents (ICS 300 – HM) Rome</a:t>
            </a:r>
          </a:p>
          <a:p>
            <a:pPr marL="0" indent="0">
              <a:buNone/>
            </a:pPr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May 23 </a:t>
            </a: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– Radiological Preparedness &amp; Emergency Response (DPH – 138) Athens</a:t>
            </a:r>
          </a:p>
          <a:p>
            <a:pPr marL="0" indent="0">
              <a:buNone/>
            </a:pPr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May 24  </a:t>
            </a: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– NIMS ICS 300 – Intermediate ICS for Expanding Incidents (ICS 300 – HM) Tifton</a:t>
            </a:r>
          </a:p>
          <a:p>
            <a:pPr marL="0" indent="0">
              <a:buNone/>
            </a:pPr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May 30 </a:t>
            </a: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– NIMS ICS 400 – Adv ICS for Command and General Staff, Tifton</a:t>
            </a:r>
          </a:p>
          <a:p>
            <a:pPr marL="0" indent="0">
              <a:buNone/>
            </a:pPr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Jun 1 </a:t>
            </a: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– NIMS ICS 400 – Adv ICS for Command and General Staff, Atlanta</a:t>
            </a:r>
          </a:p>
          <a:p>
            <a:pPr marL="0" indent="0">
              <a:buNone/>
            </a:pPr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June 26  </a:t>
            </a: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– NIMS ICS 300 – Intermediate ICS for Expanding Incidents (ICS 300 – HM) Forsyth, GA</a:t>
            </a:r>
          </a:p>
          <a:p>
            <a:pPr marL="0" indent="0">
              <a:buNone/>
            </a:pPr>
            <a:endParaRPr lang="en-U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7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7200" b="1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Others listed:</a:t>
            </a:r>
          </a:p>
          <a:p>
            <a:pPr marL="0" indent="0">
              <a:buNone/>
            </a:pPr>
            <a:r>
              <a:rPr lang="en-US" sz="72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	CPR</a:t>
            </a:r>
          </a:p>
          <a:p>
            <a:pPr marL="0" indent="0">
              <a:buNone/>
            </a:pPr>
            <a:r>
              <a:rPr lang="en-US" sz="72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	After Action Report Development</a:t>
            </a:r>
          </a:p>
          <a:p>
            <a:pPr marL="0" indent="0">
              <a:buNone/>
            </a:pPr>
            <a:r>
              <a:rPr lang="en-US" sz="72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	PIO</a:t>
            </a:r>
          </a:p>
          <a:p>
            <a:pPr marL="0" indent="0">
              <a:buNone/>
            </a:pPr>
            <a:r>
              <a:rPr lang="en-US" sz="72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	Decision Making and Problem Solving</a:t>
            </a:r>
          </a:p>
          <a:p>
            <a:pPr marL="0" indent="0">
              <a:buNone/>
            </a:pPr>
            <a:r>
              <a:rPr lang="en-US" sz="72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	ARES Annual Training</a:t>
            </a:r>
          </a:p>
          <a:p>
            <a:pPr marL="0" indent="0">
              <a:buNone/>
            </a:pPr>
            <a:r>
              <a:rPr lang="en-US" sz="7200" dirty="0"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	Leadership and Influence</a:t>
            </a:r>
          </a:p>
          <a:p>
            <a:pPr marL="0" indent="0">
              <a:buNone/>
            </a:pPr>
            <a:endParaRPr lang="en-US" sz="7200" dirty="0"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7200" dirty="0"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7200" dirty="0"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7200" dirty="0"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FF0ACE2-6321-4E08-87FE-20E24F8B81F5}"/>
              </a:ext>
            </a:extLst>
          </p:cNvPr>
          <p:cNvSpPr/>
          <p:nvPr/>
        </p:nvSpPr>
        <p:spPr>
          <a:xfrm>
            <a:off x="10150679" y="184558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B84CB0-3725-E283-F699-B47F42D66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8D59FC-03FC-FDD8-74F4-F2206F7B574F}"/>
              </a:ext>
            </a:extLst>
          </p:cNvPr>
          <p:cNvSpPr txBox="1"/>
          <p:nvPr/>
        </p:nvSpPr>
        <p:spPr>
          <a:xfrm>
            <a:off x="5761608" y="4665217"/>
            <a:ext cx="4389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FEMA Student ID needed to register-  https://cdp.dhs.gov/femasid/regist</a:t>
            </a:r>
            <a:r>
              <a:rPr lang="en-US" b="1" dirty="0"/>
              <a:t>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8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049E-3545-4F99-AE6E-5E79F9E1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2022-2023 Training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98E7E-C8E3-4076-A2E9-027FCE22B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332" y="2022678"/>
            <a:ext cx="10384245" cy="4225722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400" dirty="0">
              <a:effectLst/>
              <a:latin typeface="+mj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Rural Trauma Development Course – SCH, Sept 22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Pre-Hospital Trauma Life Support Course –NGHS,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Oct 10</a:t>
            </a:r>
            <a:endParaRPr lang="en-US" sz="2400" dirty="0">
              <a:solidFill>
                <a:schemeClr val="accent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Trauma Symposium, Gainesville, Oct 28</a:t>
            </a:r>
            <a:endParaRPr lang="en-US" sz="2400" dirty="0">
              <a:solidFill>
                <a:schemeClr val="accent2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Tactical Emergency Casualty Care, Union County, Dec 7-9 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Critical Incident Stress Management – Gainesville, Jan 9-11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Trauma Nurse Core Course – Gainesville, March 13-14</a:t>
            </a:r>
          </a:p>
          <a:p>
            <a:pPr lvl="1" indent="-3429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Emergency Management Agency of Georgia Emergency Preparedness    Conference – Savannah, April 12-14 (12 sponsored attendees)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Pre-Hospital Trauma Life Support Course, Gainesville, May 30-31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DD60B64-1435-4EC2-902C-C94B9B4E39C0}"/>
              </a:ext>
            </a:extLst>
          </p:cNvPr>
          <p:cNvSpPr/>
          <p:nvPr/>
        </p:nvSpPr>
        <p:spPr>
          <a:xfrm>
            <a:off x="10150679" y="184558"/>
            <a:ext cx="1686187" cy="1677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0CA47C-2751-9836-3945-0B9019002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25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CE2C-72EC-E83C-AD08-9410E0E2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2023-2024 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2B6EFD-834D-2AB0-2D0D-848968255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476870"/>
            <a:ext cx="8885505" cy="3564493"/>
          </a:xfrm>
        </p:spPr>
        <p:txBody>
          <a:bodyPr>
            <a:normAutofit/>
          </a:bodyPr>
          <a:lstStyle/>
          <a:p>
            <a:r>
              <a:rPr lang="en-US" sz="2400" dirty="0"/>
              <a:t>Trauma Symposium, Oct 27, 2023</a:t>
            </a:r>
          </a:p>
          <a:p>
            <a:pPr lvl="1"/>
            <a:r>
              <a:rPr lang="en-US" sz="2400" dirty="0"/>
              <a:t>(tentative) Pre-Hospital Trauma Skills Lab, Oct 26,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6FC0C5-1181-63BC-BF19-03A19B49D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104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1F142-54F2-1CF1-ADAA-539752B8D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Site Visit</a:t>
            </a:r>
            <a:br>
              <a:rPr lang="en-US" dirty="0"/>
            </a:br>
            <a:r>
              <a:rPr lang="en-US" dirty="0"/>
              <a:t>February 9, 2023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completed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E4186-B08D-B06D-204C-A03CAC57D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771466" cy="470592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400" dirty="0"/>
              <a:t>Good things:</a:t>
            </a:r>
          </a:p>
          <a:p>
            <a:pPr lvl="1"/>
            <a:r>
              <a:rPr lang="en-US" sz="2400" dirty="0"/>
              <a:t>On track with deliverables including plans</a:t>
            </a:r>
          </a:p>
          <a:p>
            <a:pPr lvl="1"/>
            <a:r>
              <a:rPr lang="en-US" sz="2400" dirty="0"/>
              <a:t>Region B is represented at many community activities and meetings</a:t>
            </a:r>
          </a:p>
          <a:p>
            <a:pPr lvl="1"/>
            <a:r>
              <a:rPr lang="en-US" sz="2400" dirty="0"/>
              <a:t>Sustainment options </a:t>
            </a:r>
          </a:p>
          <a:p>
            <a:endParaRPr lang="en-US" sz="2000" dirty="0"/>
          </a:p>
          <a:p>
            <a:r>
              <a:rPr lang="en-US" sz="2400" dirty="0"/>
              <a:t>Improvement:</a:t>
            </a:r>
          </a:p>
          <a:p>
            <a:pPr lvl="1"/>
            <a:r>
              <a:rPr lang="en-US" sz="2400" dirty="0"/>
              <a:t>Share meeting minutes with leadership at your facility</a:t>
            </a:r>
          </a:p>
          <a:p>
            <a:pPr lvl="1"/>
            <a:r>
              <a:rPr lang="en-US" sz="2400" dirty="0"/>
              <a:t>Continue to promote Healthcare Coalition within the community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85136-1BF1-662E-EB83-8F76C5E84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492" y="137986"/>
            <a:ext cx="2228507" cy="19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789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Final DPH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nal DPH Theme" id="{E1CCD909-0D60-49BD-A0F7-5463BC2A0010}" vid="{91C0C1DB-AF6D-4B8B-8C55-A08C88F1315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5758</TotalTime>
  <Words>1025</Words>
  <Application>Microsoft Office PowerPoint</Application>
  <PresentationFormat>Widescreen</PresentationFormat>
  <Paragraphs>220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Courier New</vt:lpstr>
      <vt:lpstr>Helvetica</vt:lpstr>
      <vt:lpstr>Segoe UI</vt:lpstr>
      <vt:lpstr>Segoe UI Light</vt:lpstr>
      <vt:lpstr>Segoe UI Semibold</vt:lpstr>
      <vt:lpstr>Symbol</vt:lpstr>
      <vt:lpstr>Trebuchet MS</vt:lpstr>
      <vt:lpstr>Wingdings 3</vt:lpstr>
      <vt:lpstr>Facet</vt:lpstr>
      <vt:lpstr>Final DPH Theme</vt:lpstr>
      <vt:lpstr>Region B Quarterly Coalition Meeting</vt:lpstr>
      <vt:lpstr>PowerPoint Presentation</vt:lpstr>
      <vt:lpstr>Healthcare Coalition Coordinator</vt:lpstr>
      <vt:lpstr> Clinical Advisor</vt:lpstr>
      <vt:lpstr>Updates</vt:lpstr>
      <vt:lpstr>Training Available on GEMA TRS System – training.gema.ga.gov   </vt:lpstr>
      <vt:lpstr>2022-2023 Training </vt:lpstr>
      <vt:lpstr>2023-2024 Training</vt:lpstr>
      <vt:lpstr>Annual Site Visit February 9, 2023 completed </vt:lpstr>
      <vt:lpstr>  Radiation Injury Surge Plan       Draft due March 2023      completed    Final due June 2023      completed       </vt:lpstr>
      <vt:lpstr>Medical Response and Surge Exercise</vt:lpstr>
      <vt:lpstr>Medical Response and Surge Exercise (MRSE)                          completed</vt:lpstr>
      <vt:lpstr>Region B Budget Summary</vt:lpstr>
      <vt:lpstr>2022-2023 Budget</vt:lpstr>
      <vt:lpstr>2022-2023 Budget</vt:lpstr>
      <vt:lpstr>Carry Over Budget from 2021-2022</vt:lpstr>
      <vt:lpstr>Infection Control Contacts</vt:lpstr>
      <vt:lpstr>PowerPoint Presentation</vt:lpstr>
      <vt:lpstr>Partner Updates</vt:lpstr>
      <vt:lpstr>    Questions or Feedback   Luke.Anderson@nghs.com  DonnaSue.Campbell@dph.ga.gov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2019 Budget</dc:title>
  <dc:creator>Wilson, Elisabeth</dc:creator>
  <cp:lastModifiedBy>Campbell, DonnaSue</cp:lastModifiedBy>
  <cp:revision>420</cp:revision>
  <cp:lastPrinted>2023-05-09T19:23:50Z</cp:lastPrinted>
  <dcterms:created xsi:type="dcterms:W3CDTF">2018-05-17T19:43:36Z</dcterms:created>
  <dcterms:modified xsi:type="dcterms:W3CDTF">2023-05-10T12:53:27Z</dcterms:modified>
</cp:coreProperties>
</file>