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9" r:id="rId1"/>
    <p:sldMasterId id="2147483706" r:id="rId2"/>
  </p:sldMasterIdLst>
  <p:notesMasterIdLst>
    <p:notesMasterId r:id="rId19"/>
  </p:notesMasterIdLst>
  <p:sldIdLst>
    <p:sldId id="335" r:id="rId3"/>
    <p:sldId id="343" r:id="rId4"/>
    <p:sldId id="259" r:id="rId5"/>
    <p:sldId id="654" r:id="rId6"/>
    <p:sldId id="675" r:id="rId7"/>
    <p:sldId id="676" r:id="rId8"/>
    <p:sldId id="684" r:id="rId9"/>
    <p:sldId id="687" r:id="rId10"/>
    <p:sldId id="682" r:id="rId11"/>
    <p:sldId id="678" r:id="rId12"/>
    <p:sldId id="677" r:id="rId13"/>
    <p:sldId id="681" r:id="rId14"/>
    <p:sldId id="315" r:id="rId15"/>
    <p:sldId id="305" r:id="rId16"/>
    <p:sldId id="685" r:id="rId17"/>
    <p:sldId id="6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DF39B-FA03-4AFC-BA75-C9ED7271849D}">
          <p14:sldIdLst>
            <p14:sldId id="335"/>
            <p14:sldId id="343"/>
            <p14:sldId id="259"/>
            <p14:sldId id="654"/>
            <p14:sldId id="675"/>
            <p14:sldId id="676"/>
            <p14:sldId id="684"/>
            <p14:sldId id="687"/>
            <p14:sldId id="682"/>
            <p14:sldId id="678"/>
            <p14:sldId id="677"/>
            <p14:sldId id="681"/>
            <p14:sldId id="315"/>
            <p14:sldId id="305"/>
            <p14:sldId id="685"/>
            <p14:sldId id="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39BAD"/>
    <a:srgbClr val="A80D09"/>
    <a:srgbClr val="FFFF00"/>
    <a:srgbClr val="E6E8E7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193E1-35FA-41B5-BA3E-8369EEB1755B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736239E4-B144-413E-9F6E-D0517A4141F4}">
      <dgm:prSet phldrT="[Text]" custT="1"/>
      <dgm:spPr/>
      <dgm:t>
        <a:bodyPr/>
        <a:lstStyle/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Darrell Townsend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Coordinator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Darrell.Townsend@nghs.com</a:t>
          </a:r>
        </a:p>
        <a:p>
          <a:pPr algn="r"/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DonnaSue.Campbell@dph.ga.gov</a:t>
          </a:r>
        </a:p>
      </dgm:t>
    </dgm:pt>
    <dgm:pt modelId="{51CEB9D1-2E15-4D55-B5A5-5C5B20D4BBE4}" type="parTrans" cxnId="{CF61A5E3-75DD-4B0B-ADB2-043750D9E7E6}">
      <dgm:prSet/>
      <dgm:spPr/>
      <dgm:t>
        <a:bodyPr/>
        <a:lstStyle/>
        <a:p>
          <a:endParaRPr lang="en-US" sz="3600"/>
        </a:p>
      </dgm:t>
    </dgm:pt>
    <dgm:pt modelId="{131BF917-EB91-45E9-A7FD-BA2312999BAA}" type="sibTrans" cxnId="{CF61A5E3-75DD-4B0B-ADB2-043750D9E7E6}">
      <dgm:prSet/>
      <dgm:spPr/>
      <dgm:t>
        <a:bodyPr/>
        <a:lstStyle/>
        <a:p>
          <a:endParaRPr lang="en-US" sz="3600"/>
        </a:p>
      </dgm:t>
    </dgm:pt>
    <dgm:pt modelId="{A67ED789-927E-47D9-917E-546884B7129B}" type="pres">
      <dgm:prSet presAssocID="{EF6193E1-35FA-41B5-BA3E-8369EEB1755B}" presName="linearFlow" presStyleCnt="0">
        <dgm:presLayoutVars>
          <dgm:dir/>
          <dgm:resizeHandles val="exact"/>
        </dgm:presLayoutVars>
      </dgm:prSet>
      <dgm:spPr/>
    </dgm:pt>
    <dgm:pt modelId="{4B3975EC-20BE-419E-9623-9E024D3C173C}" type="pres">
      <dgm:prSet presAssocID="{736239E4-B144-413E-9F6E-D0517A4141F4}" presName="composite" presStyleCnt="0"/>
      <dgm:spPr/>
    </dgm:pt>
    <dgm:pt modelId="{6AC32224-6FC7-46DF-A9E8-D2DC290FFFD3}" type="pres">
      <dgm:prSet presAssocID="{736239E4-B144-413E-9F6E-D0517A4141F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E43CDB-3830-4850-9DB2-A00C0AB9B5A9}" type="pres">
      <dgm:prSet presAssocID="{736239E4-B144-413E-9F6E-D0517A4141F4}" presName="txShp" presStyleLbl="node1" presStyleIdx="0" presStyleCnt="1" custScaleX="100309" custLinFactNeighborX="-320" custLinFactNeighborY="-105">
        <dgm:presLayoutVars>
          <dgm:bulletEnabled val="1"/>
        </dgm:presLayoutVars>
      </dgm:prSet>
      <dgm:spPr/>
    </dgm:pt>
  </dgm:ptLst>
  <dgm:cxnLst>
    <dgm:cxn modelId="{3CF8A233-E45C-4DA6-87D4-5CB4ADB958F8}" type="presOf" srcId="{736239E4-B144-413E-9F6E-D0517A4141F4}" destId="{E0E43CDB-3830-4850-9DB2-A00C0AB9B5A9}" srcOrd="0" destOrd="0" presId="urn:microsoft.com/office/officeart/2005/8/layout/vList3"/>
    <dgm:cxn modelId="{58BA95DC-38F7-4198-AD85-48BB67872FF4}" type="presOf" srcId="{EF6193E1-35FA-41B5-BA3E-8369EEB1755B}" destId="{A67ED789-927E-47D9-917E-546884B7129B}" srcOrd="0" destOrd="0" presId="urn:microsoft.com/office/officeart/2005/8/layout/vList3"/>
    <dgm:cxn modelId="{CF61A5E3-75DD-4B0B-ADB2-043750D9E7E6}" srcId="{EF6193E1-35FA-41B5-BA3E-8369EEB1755B}" destId="{736239E4-B144-413E-9F6E-D0517A4141F4}" srcOrd="0" destOrd="0" parTransId="{51CEB9D1-2E15-4D55-B5A5-5C5B20D4BBE4}" sibTransId="{131BF917-EB91-45E9-A7FD-BA2312999BAA}"/>
    <dgm:cxn modelId="{9487047A-B1C0-4634-BA96-C9DD0458CF29}" type="presParOf" srcId="{A67ED789-927E-47D9-917E-546884B7129B}" destId="{4B3975EC-20BE-419E-9623-9E024D3C173C}" srcOrd="0" destOrd="0" presId="urn:microsoft.com/office/officeart/2005/8/layout/vList3"/>
    <dgm:cxn modelId="{40B9860C-C51A-4587-98D8-4DB1BAF14924}" type="presParOf" srcId="{4B3975EC-20BE-419E-9623-9E024D3C173C}" destId="{6AC32224-6FC7-46DF-A9E8-D2DC290FFFD3}" srcOrd="0" destOrd="0" presId="urn:microsoft.com/office/officeart/2005/8/layout/vList3"/>
    <dgm:cxn modelId="{BE275403-8D11-4B8B-8650-4D6921CF0D50}" type="presParOf" srcId="{4B3975EC-20BE-419E-9623-9E024D3C173C}" destId="{E0E43CDB-3830-4850-9DB2-A00C0AB9B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43CDB-3830-4850-9DB2-A00C0AB9B5A9}">
      <dsp:nvSpPr>
        <dsp:cNvPr id="0" name=""/>
        <dsp:cNvSpPr/>
      </dsp:nvSpPr>
      <dsp:spPr>
        <a:xfrm rot="10800000">
          <a:off x="1289126" y="334000"/>
          <a:ext cx="3474429" cy="174318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4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Darrell Townsend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Coordinator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Darrell.Townsend@nghs.com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DonnaSue.Campbell@dph.ga.gov</a:t>
          </a:r>
        </a:p>
      </dsp:txBody>
      <dsp:txXfrm rot="10800000">
        <a:off x="1724921" y="334000"/>
        <a:ext cx="3038634" cy="1743180"/>
      </dsp:txXfrm>
    </dsp:sp>
    <dsp:sp modelId="{6AC32224-6FC7-46DF-A9E8-D2DC290FFFD3}">
      <dsp:nvSpPr>
        <dsp:cNvPr id="0" name=""/>
        <dsp:cNvSpPr/>
      </dsp:nvSpPr>
      <dsp:spPr>
        <a:xfrm>
          <a:off x="433971" y="335831"/>
          <a:ext cx="1743180" cy="17431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DEC3-B815-4B26-BE32-C3CD779282D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40A9-42CE-4A71-AA44-16F47F400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3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FF8-B89F-466C-B3FC-25D6D6AFAE85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2D9D-E78D-40F1-8867-7FD2ED3108B7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252A-1C98-49D2-A079-81F753F26A2E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64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FB8A-8B42-4756-BBAE-D605E5438D29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1A9E-BF87-42C3-B1AF-066BED1A4A59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79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6428-9C76-4416-AFA0-1E78081D04FF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50EF-9995-4F51-AF74-0BEF507AAEB9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9EF2-8E5C-4FC0-9DA7-C930452CA991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2"/>
            <a:ext cx="10515600" cy="6088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373941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169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4A73-BEA2-4DB4-AA50-E509AF751416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5434"/>
            <a:ext cx="10515600" cy="648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89506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3871-A8DF-44F7-9ACA-D7CD2760D645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F07B-CE40-42BA-8679-C6607C6F0955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42D8-57A2-4BF2-BCB4-5C5FEF6FC395}" type="datetime1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0A67-D5BA-4465-B2BA-FE70F2F2A349}" type="datetime1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AC2-130D-467A-B338-85758F149ECA}" type="datetime1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B5FD-97FA-4676-AF5E-4014FB8EF88B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95C-9D29-4566-9CC1-89FAC478FB2C}" type="datetime1">
              <a:rPr lang="en-US" smtClean="0"/>
              <a:t>10/26/2022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A6AC-431E-4889-9E90-EC29ADB4BEAA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1460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garrett@gha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56" y="36410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Region B Quarterly Coalition Meeting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33425" y="505083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10, , 2022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4046964"/>
              </p:ext>
            </p:extLst>
          </p:nvPr>
        </p:nvGraphicFramePr>
        <p:xfrm>
          <a:off x="6626119" y="2473991"/>
          <a:ext cx="5208611" cy="241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4D2614-AE42-F6FB-9EEC-AB9A849D6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7" y="1806816"/>
            <a:ext cx="3669375" cy="3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1249"/>
            <a:ext cx="8348841" cy="431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Infection Control Contacts for Region B/Region E/District 10/District 2 – this is who you should contact if your facility is experiencing an outbreak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Sue.Bunnell@dph.ga.gov (404-967-0582)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Mary.Whitaker@dph.ga.gov (404-967-0578)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coalition now has an infection prevention practitioner, Region B’s (and E) is Sandy Bozarth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sandy.bozarth@nghs.com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770-219-1729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A62FA-7699-9C5E-E055-DB802BF8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B Budget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3" y="2029500"/>
            <a:ext cx="4942231" cy="36856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FY23, BP4 budget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Grant Funds Manager is Georgia Hospital Association instead of University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Georgioa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$152,000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focus is Radiation Injury Surge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Annex required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C0DA5-C8CE-BE2E-5C7A-A80BA032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7" name="Picture 6" descr="Different sizes of piggybanks in pastel colors">
            <a:extLst>
              <a:ext uri="{FF2B5EF4-FFF2-40B4-BE49-F238E27FC236}">
                <a16:creationId xmlns:a16="http://schemas.microsoft.com/office/drawing/2014/main" id="{4E5D6C4F-D93C-5750-1FA1-4D89DED59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32" y="1930399"/>
            <a:ext cx="3842552" cy="25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budget and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2" y="2022678"/>
            <a:ext cx="9781117" cy="4225722"/>
          </a:xfrm>
        </p:spPr>
        <p:txBody>
          <a:bodyPr/>
          <a:lstStyle/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Rural Trauma Development Course – SCH, Sept 22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Pre-Hospital Trauma Life Support Course –NGHS, Oct 10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Trauma Symposium, Oct 28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Tactical Emergency Casualty Care, Union County, Dec 7-9 (on TRS)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Emergency Management Agency of Georgia Emergency Preparedness conference – Savannah, April 12-14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Critical Incident Stress Management – Gainesville, Jan 9-11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Trauma Nurse Core Course – TBD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CA47C-2751-9836-3945-0B90190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1" y="3734806"/>
            <a:ext cx="9610387" cy="27419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Questions or input </a:t>
            </a:r>
            <a:br>
              <a:rPr lang="en-US" sz="4400" dirty="0"/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budget input/suggestions/ideas welcome – please contact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Donna Sue Campbell at DonnaSue.Campbell@dph.ga.gov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rgbClr val="C00000"/>
                </a:solidFill>
              </a:rPr>
            </a:b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ile:&lt;strong&gt;Discussion&lt;/strong&gt;.pn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25" y="1129677"/>
            <a:ext cx="4513480" cy="274193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26A82-025B-1E48-9D82-8C7C0F00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90B79-AADE-B1E6-90E1-E9725E3B0083}"/>
              </a:ext>
            </a:extLst>
          </p:cNvPr>
          <p:cNvSpPr txBox="1"/>
          <p:nvPr/>
        </p:nvSpPr>
        <p:spPr>
          <a:xfrm>
            <a:off x="1016623" y="-186430"/>
            <a:ext cx="3736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new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2023-2024 budget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will be Chemical Injury Surge</a:t>
            </a:r>
          </a:p>
        </p:txBody>
      </p:sp>
    </p:spTree>
    <p:extLst>
      <p:ext uri="{BB962C8B-B14F-4D97-AF65-F5344CB8AC3E}">
        <p14:creationId xmlns:p14="http://schemas.microsoft.com/office/powerpoint/2010/main" val="263981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31" y="4302647"/>
            <a:ext cx="3756551" cy="198864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Partner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05" y="184558"/>
            <a:ext cx="5721688" cy="610673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Updates from GHA, GDPH, Public Health District 2 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Important News and “Lessons Learned” from Coalition Partners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Georgia Health Care Association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Hospitals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EMS Council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Behavioral Health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Dialysis (ESRD) Centers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Hospice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Home Health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Assisted Living facilities/Personal Care Homes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Durable Medical Equipment (DME) providers</a:t>
            </a: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10" name="Oval 9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:Kyoto/Integrated Practices - 2016.igem.or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8"/>
          <a:stretch/>
        </p:blipFill>
        <p:spPr>
          <a:xfrm>
            <a:off x="884770" y="3686658"/>
            <a:ext cx="2687471" cy="1231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01019-B11E-EDA8-C6FF-0617BE5A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 You | Letter Art By Best Gift Idea Ever">
            <a:extLst>
              <a:ext uri="{FF2B5EF4-FFF2-40B4-BE49-F238E27FC236}">
                <a16:creationId xmlns:a16="http://schemas.microsoft.com/office/drawing/2014/main" id="{1D69B831-4368-E07C-8740-6CBE933CDD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7996"/>
          <a:stretch/>
        </p:blipFill>
        <p:spPr bwMode="auto">
          <a:xfrm>
            <a:off x="3276532" y="2160588"/>
            <a:ext cx="33989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29AF2-616A-34C0-7ED6-1430ABADF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8E1-E51C-C7CD-C2A6-B32F0EE3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Hazard Vulnerability Assessment (HVA)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A8506D-0129-D37B-53DE-9F60C38DF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49" y="3797743"/>
            <a:ext cx="5965791" cy="291943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A7F06-AE2F-797B-7A2C-0690B230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12" y="443500"/>
            <a:ext cx="8798039" cy="31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252602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286159" cy="43193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</a:t>
            </a: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Updates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0365C-BEA8-34B8-4EE3-5BBDC7AC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810216" cy="522472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GHA911,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WebEOC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Everbridge,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sure you have access to these, if you do not, please email Mallory Garrett at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mgarrett@gha.org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available every Tuesday, sign up for training is on GHA911.org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9424" y="2434678"/>
            <a:ext cx="3367359" cy="198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HPP</a:t>
            </a:r>
          </a:p>
          <a:p>
            <a:pPr algn="ctr"/>
            <a:r>
              <a:rPr lang="en-US" dirty="0"/>
              <a:t>Platforms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593C5-F6EE-0364-A6E1-BEB20AE97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810216" cy="522472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9424" y="2434678"/>
            <a:ext cx="3367359" cy="198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Drills, Exercises, and Real World Events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56982-2082-0F18-A0AF-205B3169C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352E877-658D-47E3-8711-71126E234EE9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7F758-4B3E-4C5B-8F5D-66A711DE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Available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69F26-EC26-4B44-9128-F7C836C2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0000"/>
            <a:ext cx="9375325" cy="3880773"/>
          </a:xfrm>
        </p:spPr>
        <p:txBody>
          <a:bodyPr>
            <a:normAutofit/>
          </a:bodyPr>
          <a:lstStyle/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the Disaster Readiness Line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ECHO: Pediatric and Young Adult Palliative Care, Nov 16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ECHO: End of Life Care/Hospice, Dec 13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Medical Management for CBRNE Events (PER-211), Jan 10-11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ChemLock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Introduction to Chemical Security Training, Jan 11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8306F0-70F4-3F37-C2C3-015612A8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118212" cy="1583185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Available on GEMA TRS System – </a:t>
            </a:r>
            <a:r>
              <a:rPr lang="en-US" b="1" dirty="0"/>
              <a:t>training.gema.ga.gov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A0FF-1D2C-4AF8-BC5B-BFDF0246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4" y="1862356"/>
            <a:ext cx="10875118" cy="4811086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Nov 14 – Homemade Explosives Awareness (Brasstown Valley) #100 max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Nov 15 – NIMS ICS 300 (Albany)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Nov 28 – NIMS ICS 300  (Cartersville)				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Nov 29 – NIMS ICS 300 (Fayette Co. and Henry Co)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Dec 5 -  NIMS ICS 400 (Monroe Co.)	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Dec 6 – NIMS ICS 400 (Savannah)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Dec 7-9 – TECC (Blairsville)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Jan 9-11 – Assisting Ind/Groups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with Crisis Intervention (Gainesville)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Feb 27 – G191, </a:t>
            </a:r>
            <a:r>
              <a:rPr lang="en-US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prereq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 for 300 (Gainesville)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Feb 28 – ICS 300 (Gainesville)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Sept 6,7 – ICS 400 (</a:t>
            </a:r>
            <a:r>
              <a:rPr lang="en-US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Gainesviille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Others listed: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CPR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After Action Report Development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Basic 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PIO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Decision Making and Problem Solving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ARES Annual Training</a:t>
            </a: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D59FC-03FC-FDD8-74F4-F2206F7B574F}"/>
              </a:ext>
            </a:extLst>
          </p:cNvPr>
          <p:cNvSpPr txBox="1"/>
          <p:nvPr/>
        </p:nvSpPr>
        <p:spPr>
          <a:xfrm>
            <a:off x="5299970" y="5326602"/>
            <a:ext cx="497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FEMA Student ID needed to register-  https://cdp.dhs.gov/femasid/regist</a:t>
            </a:r>
            <a:r>
              <a:rPr lang="en-US" b="1" dirty="0"/>
              <a:t>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4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19004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continued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A0FF-1D2C-4AF8-BC5B-BFDF0246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1705"/>
            <a:ext cx="9548846" cy="47383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Georgia Long term Care Infectious Disease Education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Infectious Disease Principles Course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January 19, 2023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Lanier Technical College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Ramsey Conference Center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3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19004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Radiation Injury Surge Plan Work Group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A5CE2-8022-F71D-E8D0-0AE15734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98" y="2024109"/>
            <a:ext cx="3662104" cy="38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2F9A-BAA9-BC58-88CB-C1412D82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23791" cy="113171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completing surveys!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277F-D903-31AF-29EC-C9081F3C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8" y="3429000"/>
            <a:ext cx="5202064" cy="26123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3D7D7-2E84-7E8E-289C-04D03482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4" y="1906622"/>
            <a:ext cx="4432278" cy="2291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3B961-8A3D-F514-BCE0-BE791590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0" y="4760100"/>
            <a:ext cx="6861542" cy="2097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116F6-EFA2-9E90-0F12-D88C5006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99" y="1175458"/>
            <a:ext cx="4674582" cy="446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EB3FF-52C4-1E8D-45C2-FFCF20FBE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62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inal DPH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DPH Theme" id="{E1CCD909-0D60-49BD-A0F7-5463BC2A0010}" vid="{91C0C1DB-AF6D-4B8B-8C55-A08C88F131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5206</TotalTime>
  <Words>678</Words>
  <Application>Microsoft Office PowerPoint</Application>
  <PresentationFormat>Widescreen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Segoe UI Light</vt:lpstr>
      <vt:lpstr>Segoe UI Semibold</vt:lpstr>
      <vt:lpstr>Symbol</vt:lpstr>
      <vt:lpstr>Trebuchet MS</vt:lpstr>
      <vt:lpstr>Wingdings</vt:lpstr>
      <vt:lpstr>Wingdings 3</vt:lpstr>
      <vt:lpstr>Facet</vt:lpstr>
      <vt:lpstr>Final DPH Theme</vt:lpstr>
      <vt:lpstr>Region B Quarterly Coalition Meeting</vt:lpstr>
      <vt:lpstr>PowerPoint Presentation</vt:lpstr>
      <vt:lpstr>PowerPoint Presentation</vt:lpstr>
      <vt:lpstr>PowerPoint Presentation</vt:lpstr>
      <vt:lpstr>Training Available </vt:lpstr>
      <vt:lpstr>Training Available on GEMA TRS System – training.gema.ga.gov   </vt:lpstr>
      <vt:lpstr>Training continued  </vt:lpstr>
      <vt:lpstr>     Radiation Injury Surge Plan Work Group  </vt:lpstr>
      <vt:lpstr>Thank you for completing surveys!</vt:lpstr>
      <vt:lpstr>Infection Control Contacts</vt:lpstr>
      <vt:lpstr>Region B Budget Review</vt:lpstr>
      <vt:lpstr>Training budget and progress</vt:lpstr>
      <vt:lpstr>Questions or input   All budget input/suggestions/ideas welcome – please contact  Donna Sue Campbell at DonnaSue.Campbell@dph.ga.gov   </vt:lpstr>
      <vt:lpstr>Partner Updates</vt:lpstr>
      <vt:lpstr>PowerPoint Presentation</vt:lpstr>
      <vt:lpstr>         Hazard Vulnerability Assessment (HVA)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2019 Budget</dc:title>
  <dc:creator>Wilson, Elisabeth</dc:creator>
  <cp:lastModifiedBy>Campbell, DonnaSue</cp:lastModifiedBy>
  <cp:revision>349</cp:revision>
  <dcterms:created xsi:type="dcterms:W3CDTF">2018-05-17T19:43:36Z</dcterms:created>
  <dcterms:modified xsi:type="dcterms:W3CDTF">2022-10-26T17:33:55Z</dcterms:modified>
</cp:coreProperties>
</file>