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Lst>
  <p:notesMasterIdLst>
    <p:notesMasterId r:id="rId45"/>
  </p:notesMasterIdLst>
  <p:handoutMasterIdLst>
    <p:handoutMasterId r:id="rId46"/>
  </p:handoutMasterIdLst>
  <p:sldIdLst>
    <p:sldId id="323" r:id="rId5"/>
    <p:sldId id="354" r:id="rId6"/>
    <p:sldId id="486" r:id="rId7"/>
    <p:sldId id="490" r:id="rId8"/>
    <p:sldId id="491" r:id="rId9"/>
    <p:sldId id="492" r:id="rId10"/>
    <p:sldId id="476" r:id="rId11"/>
    <p:sldId id="355" r:id="rId12"/>
    <p:sldId id="370" r:id="rId13"/>
    <p:sldId id="371" r:id="rId14"/>
    <p:sldId id="372" r:id="rId15"/>
    <p:sldId id="362" r:id="rId16"/>
    <p:sldId id="314" r:id="rId17"/>
    <p:sldId id="333" r:id="rId18"/>
    <p:sldId id="488" r:id="rId19"/>
    <p:sldId id="487" r:id="rId20"/>
    <p:sldId id="358" r:id="rId21"/>
    <p:sldId id="489" r:id="rId22"/>
    <p:sldId id="359" r:id="rId23"/>
    <p:sldId id="495" r:id="rId24"/>
    <p:sldId id="496" r:id="rId25"/>
    <p:sldId id="499" r:id="rId26"/>
    <p:sldId id="500" r:id="rId27"/>
    <p:sldId id="498" r:id="rId28"/>
    <p:sldId id="497" r:id="rId29"/>
    <p:sldId id="501" r:id="rId30"/>
    <p:sldId id="502" r:id="rId31"/>
    <p:sldId id="360" r:id="rId32"/>
    <p:sldId id="361" r:id="rId33"/>
    <p:sldId id="364" r:id="rId34"/>
    <p:sldId id="337" r:id="rId35"/>
    <p:sldId id="480" r:id="rId36"/>
    <p:sldId id="339" r:id="rId37"/>
    <p:sldId id="481" r:id="rId38"/>
    <p:sldId id="482" r:id="rId39"/>
    <p:sldId id="483" r:id="rId40"/>
    <p:sldId id="484" r:id="rId41"/>
    <p:sldId id="347" r:id="rId42"/>
    <p:sldId id="343" r:id="rId43"/>
    <p:sldId id="485" r:id="rId4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Crumpton" initials="MC" lastIdx="1" clrIdx="0">
    <p:extLst>
      <p:ext uri="{19B8F6BF-5375-455C-9EA6-DF929625EA0E}">
        <p15:presenceInfo xmlns:p15="http://schemas.microsoft.com/office/powerpoint/2012/main" userId="S-1-5-21-1918597753-162490960-1537874043-1120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008"/>
    <a:srgbClr val="414827"/>
    <a:srgbClr val="949436"/>
    <a:srgbClr val="9430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2" autoAdjust="0"/>
    <p:restoredTop sz="94667" autoAdjust="0"/>
  </p:normalViewPr>
  <p:slideViewPr>
    <p:cSldViewPr snapToGrid="0" snapToObjects="1">
      <p:cViewPr varScale="1">
        <p:scale>
          <a:sx n="82" d="100"/>
          <a:sy n="82" d="100"/>
        </p:scale>
        <p:origin x="1469"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Coalition</a:t>
            </a:r>
            <a:r>
              <a:rPr lang="en-US" baseline="0" dirty="0"/>
              <a:t> Attendance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May-17</c:v>
                </c:pt>
              </c:strCache>
            </c:strRef>
          </c:tx>
          <c:spPr>
            <a:solidFill>
              <a:schemeClr val="accent1"/>
            </a:solidFill>
            <a:ln>
              <a:noFill/>
            </a:ln>
            <a:effectLst/>
          </c:spPr>
          <c:invertIfNegative val="0"/>
          <c:val>
            <c:numRef>
              <c:f>Sheet1!$B$2</c:f>
              <c:numCache>
                <c:formatCode>General</c:formatCode>
                <c:ptCount val="1"/>
                <c:pt idx="0">
                  <c:v>37</c:v>
                </c:pt>
              </c:numCache>
            </c:numRef>
          </c:val>
          <c:extLst>
            <c:ext xmlns:c16="http://schemas.microsoft.com/office/drawing/2014/chart" uri="{C3380CC4-5D6E-409C-BE32-E72D297353CC}">
              <c16:uniqueId val="{00000000-6170-4813-B0C0-FB1B708959D8}"/>
            </c:ext>
          </c:extLst>
        </c:ser>
        <c:ser>
          <c:idx val="1"/>
          <c:order val="1"/>
          <c:tx>
            <c:strRef>
              <c:f>Sheet1!$A$3</c:f>
              <c:strCache>
                <c:ptCount val="1"/>
                <c:pt idx="0">
                  <c:v>Sep-17</c:v>
                </c:pt>
              </c:strCache>
            </c:strRef>
          </c:tx>
          <c:spPr>
            <a:solidFill>
              <a:schemeClr val="accent2"/>
            </a:solidFill>
            <a:ln>
              <a:noFill/>
            </a:ln>
            <a:effectLst/>
          </c:spPr>
          <c:invertIfNegative val="0"/>
          <c:val>
            <c:numRef>
              <c:f>Sheet1!$B$3</c:f>
              <c:numCache>
                <c:formatCode>General</c:formatCode>
                <c:ptCount val="1"/>
                <c:pt idx="0">
                  <c:v>47</c:v>
                </c:pt>
              </c:numCache>
            </c:numRef>
          </c:val>
          <c:extLst>
            <c:ext xmlns:c16="http://schemas.microsoft.com/office/drawing/2014/chart" uri="{C3380CC4-5D6E-409C-BE32-E72D297353CC}">
              <c16:uniqueId val="{00000001-6170-4813-B0C0-FB1B708959D8}"/>
            </c:ext>
          </c:extLst>
        </c:ser>
        <c:ser>
          <c:idx val="2"/>
          <c:order val="2"/>
          <c:tx>
            <c:strRef>
              <c:f>Sheet1!$A$4</c:f>
              <c:strCache>
                <c:ptCount val="1"/>
                <c:pt idx="0">
                  <c:v>Dec-17</c:v>
                </c:pt>
              </c:strCache>
            </c:strRef>
          </c:tx>
          <c:spPr>
            <a:solidFill>
              <a:schemeClr val="accent3"/>
            </a:solidFill>
            <a:ln>
              <a:noFill/>
            </a:ln>
            <a:effectLst/>
          </c:spPr>
          <c:invertIfNegative val="0"/>
          <c:val>
            <c:numRef>
              <c:f>Sheet1!$B$4</c:f>
              <c:numCache>
                <c:formatCode>General</c:formatCode>
                <c:ptCount val="1"/>
                <c:pt idx="0">
                  <c:v>36</c:v>
                </c:pt>
              </c:numCache>
            </c:numRef>
          </c:val>
          <c:extLst>
            <c:ext xmlns:c16="http://schemas.microsoft.com/office/drawing/2014/chart" uri="{C3380CC4-5D6E-409C-BE32-E72D297353CC}">
              <c16:uniqueId val="{00000002-6170-4813-B0C0-FB1B708959D8}"/>
            </c:ext>
          </c:extLst>
        </c:ser>
        <c:ser>
          <c:idx val="3"/>
          <c:order val="3"/>
          <c:tx>
            <c:strRef>
              <c:f>Sheet1!$A$5</c:f>
              <c:strCache>
                <c:ptCount val="1"/>
                <c:pt idx="0">
                  <c:v>May-18</c:v>
                </c:pt>
              </c:strCache>
            </c:strRef>
          </c:tx>
          <c:spPr>
            <a:solidFill>
              <a:schemeClr val="accent4"/>
            </a:solidFill>
            <a:ln>
              <a:noFill/>
            </a:ln>
            <a:effectLst/>
          </c:spPr>
          <c:invertIfNegative val="0"/>
          <c:val>
            <c:numRef>
              <c:f>Sheet1!$B$5</c:f>
              <c:numCache>
                <c:formatCode>General</c:formatCode>
                <c:ptCount val="1"/>
                <c:pt idx="0">
                  <c:v>45</c:v>
                </c:pt>
              </c:numCache>
            </c:numRef>
          </c:val>
          <c:extLst>
            <c:ext xmlns:c16="http://schemas.microsoft.com/office/drawing/2014/chart" uri="{C3380CC4-5D6E-409C-BE32-E72D297353CC}">
              <c16:uniqueId val="{00000003-6170-4813-B0C0-FB1B708959D8}"/>
            </c:ext>
          </c:extLst>
        </c:ser>
        <c:ser>
          <c:idx val="4"/>
          <c:order val="4"/>
          <c:tx>
            <c:strRef>
              <c:f>Sheet1!$A$6</c:f>
              <c:strCache>
                <c:ptCount val="1"/>
                <c:pt idx="0">
                  <c:v>Aug-18</c:v>
                </c:pt>
              </c:strCache>
            </c:strRef>
          </c:tx>
          <c:spPr>
            <a:solidFill>
              <a:schemeClr val="accent5"/>
            </a:solidFill>
            <a:ln>
              <a:noFill/>
            </a:ln>
            <a:effectLst/>
          </c:spPr>
          <c:invertIfNegative val="0"/>
          <c:val>
            <c:numRef>
              <c:f>Sheet1!$B$6</c:f>
              <c:numCache>
                <c:formatCode>General</c:formatCode>
                <c:ptCount val="1"/>
                <c:pt idx="0">
                  <c:v>59</c:v>
                </c:pt>
              </c:numCache>
            </c:numRef>
          </c:val>
          <c:extLst>
            <c:ext xmlns:c16="http://schemas.microsoft.com/office/drawing/2014/chart" uri="{C3380CC4-5D6E-409C-BE32-E72D297353CC}">
              <c16:uniqueId val="{00000004-6170-4813-B0C0-FB1B708959D8}"/>
            </c:ext>
          </c:extLst>
        </c:ser>
        <c:ser>
          <c:idx val="5"/>
          <c:order val="5"/>
          <c:tx>
            <c:strRef>
              <c:f>Sheet1!$A$7</c:f>
              <c:strCache>
                <c:ptCount val="1"/>
                <c:pt idx="0">
                  <c:v>Nov-18</c:v>
                </c:pt>
              </c:strCache>
            </c:strRef>
          </c:tx>
          <c:spPr>
            <a:solidFill>
              <a:schemeClr val="accent6"/>
            </a:solidFill>
            <a:ln>
              <a:noFill/>
            </a:ln>
            <a:effectLst/>
          </c:spPr>
          <c:invertIfNegative val="0"/>
          <c:val>
            <c:numRef>
              <c:f>Sheet1!$B$7</c:f>
              <c:numCache>
                <c:formatCode>General</c:formatCode>
                <c:ptCount val="1"/>
                <c:pt idx="0">
                  <c:v>60</c:v>
                </c:pt>
              </c:numCache>
            </c:numRef>
          </c:val>
          <c:extLst>
            <c:ext xmlns:c16="http://schemas.microsoft.com/office/drawing/2014/chart" uri="{C3380CC4-5D6E-409C-BE32-E72D297353CC}">
              <c16:uniqueId val="{00000005-6170-4813-B0C0-FB1B708959D8}"/>
            </c:ext>
          </c:extLst>
        </c:ser>
        <c:ser>
          <c:idx val="6"/>
          <c:order val="6"/>
          <c:tx>
            <c:strRef>
              <c:f>Sheet1!$A$8</c:f>
              <c:strCache>
                <c:ptCount val="1"/>
                <c:pt idx="0">
                  <c:v>Feb-19</c:v>
                </c:pt>
              </c:strCache>
            </c:strRef>
          </c:tx>
          <c:spPr>
            <a:solidFill>
              <a:schemeClr val="accent1">
                <a:lumMod val="60000"/>
              </a:schemeClr>
            </a:solidFill>
            <a:ln>
              <a:noFill/>
            </a:ln>
            <a:effectLst/>
          </c:spPr>
          <c:invertIfNegative val="0"/>
          <c:val>
            <c:numRef>
              <c:f>Sheet1!$B$8</c:f>
              <c:numCache>
                <c:formatCode>General</c:formatCode>
                <c:ptCount val="1"/>
                <c:pt idx="0">
                  <c:v>65</c:v>
                </c:pt>
              </c:numCache>
            </c:numRef>
          </c:val>
          <c:extLst>
            <c:ext xmlns:c16="http://schemas.microsoft.com/office/drawing/2014/chart" uri="{C3380CC4-5D6E-409C-BE32-E72D297353CC}">
              <c16:uniqueId val="{00000006-6170-4813-B0C0-FB1B708959D8}"/>
            </c:ext>
          </c:extLst>
        </c:ser>
        <c:dLbls>
          <c:showLegendKey val="0"/>
          <c:showVal val="0"/>
          <c:showCatName val="0"/>
          <c:showSerName val="0"/>
          <c:showPercent val="0"/>
          <c:showBubbleSize val="0"/>
        </c:dLbls>
        <c:gapWidth val="219"/>
        <c:overlap val="-27"/>
        <c:axId val="544671680"/>
        <c:axId val="544673648"/>
      </c:barChart>
      <c:catAx>
        <c:axId val="54467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4673648"/>
        <c:crosses val="autoZero"/>
        <c:auto val="1"/>
        <c:lblAlgn val="ctr"/>
        <c:lblOffset val="100"/>
        <c:noMultiLvlLbl val="0"/>
      </c:catAx>
      <c:valAx>
        <c:axId val="544673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4671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11-13T14:42:37.189" idx="1">
    <p:pos x="10" y="10"/>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drawing1.xml><?xml version="1.0" encoding="utf-8"?>
<c:userShapes xmlns:c="http://schemas.openxmlformats.org/drawingml/2006/chart">
  <cdr:relSizeAnchor xmlns:cdr="http://schemas.openxmlformats.org/drawingml/2006/chartDrawing">
    <cdr:from>
      <cdr:x>0.16042</cdr:x>
      <cdr:y>0.19097</cdr:y>
    </cdr:from>
    <cdr:to>
      <cdr:x>0.93542</cdr:x>
      <cdr:y>0.46528</cdr:y>
    </cdr:to>
    <cdr:cxnSp macro="">
      <cdr:nvCxnSpPr>
        <cdr:cNvPr id="3" name="Straight Arrow Connector 2">
          <a:extLst xmlns:a="http://schemas.openxmlformats.org/drawingml/2006/main">
            <a:ext uri="{FF2B5EF4-FFF2-40B4-BE49-F238E27FC236}">
              <a16:creationId xmlns:a16="http://schemas.microsoft.com/office/drawing/2014/main" id="{1BE88647-0FB7-4658-8F1F-DF1FAEACABBD}"/>
            </a:ext>
          </a:extLst>
        </cdr:cNvPr>
        <cdr:cNvCxnSpPr/>
      </cdr:nvCxnSpPr>
      <cdr:spPr>
        <a:xfrm xmlns:a="http://schemas.openxmlformats.org/drawingml/2006/main" flipV="1">
          <a:off x="733425" y="523875"/>
          <a:ext cx="3543300" cy="752475"/>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22C7D55-028E-4833-9BB9-02A39A568E43}" type="datetimeFigureOut">
              <a:rPr lang="en-US" smtClean="0"/>
              <a:t>2/19/2019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CF28105-4A25-4967-B634-92F52CE9FD87}" type="slidenum">
              <a:rPr lang="en-US" smtClean="0"/>
              <a:t>‹#›</a:t>
            </a:fld>
            <a:endParaRPr lang="en-US"/>
          </a:p>
        </p:txBody>
      </p:sp>
    </p:spTree>
    <p:extLst>
      <p:ext uri="{BB962C8B-B14F-4D97-AF65-F5344CB8AC3E}">
        <p14:creationId xmlns:p14="http://schemas.microsoft.com/office/powerpoint/2010/main" val="350786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506AE3-E085-4CC7-A276-910309C272BC}" type="datetimeFigureOut">
              <a:rPr lang="en-US" smtClean="0"/>
              <a:t>2/19/2019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2FBA7C0-6F1F-410D-A743-5096778FE7F3}" type="slidenum">
              <a:rPr lang="en-US" smtClean="0"/>
              <a:t>‹#›</a:t>
            </a:fld>
            <a:endParaRPr lang="en-US"/>
          </a:p>
        </p:txBody>
      </p:sp>
    </p:spTree>
    <p:extLst>
      <p:ext uri="{BB962C8B-B14F-4D97-AF65-F5344CB8AC3E}">
        <p14:creationId xmlns:p14="http://schemas.microsoft.com/office/powerpoint/2010/main" val="4225794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Picture 6" descr="colorngmc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6700" y="2214034"/>
            <a:ext cx="6059424" cy="1840992"/>
          </a:xfrm>
          <a:prstGeom prst="rect">
            <a:avLst/>
          </a:prstGeom>
        </p:spPr>
      </p:pic>
    </p:spTree>
    <p:extLst>
      <p:ext uri="{BB962C8B-B14F-4D97-AF65-F5344CB8AC3E}">
        <p14:creationId xmlns:p14="http://schemas.microsoft.com/office/powerpoint/2010/main" val="365162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5" name="Picture 4" descr="NGMC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6657" y="6068864"/>
            <a:ext cx="1935242" cy="584873"/>
          </a:xfrm>
          <a:prstGeom prst="rect">
            <a:avLst/>
          </a:prstGeom>
        </p:spPr>
      </p:pic>
      <p:pic>
        <p:nvPicPr>
          <p:cNvPr id="6" name="Picture 5" descr="tagline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736" y="6454193"/>
            <a:ext cx="3945467" cy="222388"/>
          </a:xfrm>
          <a:prstGeom prst="rect">
            <a:avLst/>
          </a:prstGeom>
        </p:spPr>
      </p:pic>
      <p:sp>
        <p:nvSpPr>
          <p:cNvPr id="15" name="Content Placeholder 13"/>
          <p:cNvSpPr>
            <a:spLocks noGrp="1"/>
          </p:cNvSpPr>
          <p:nvPr>
            <p:ph sz="quarter" idx="11" hasCustomPrompt="1"/>
          </p:nvPr>
        </p:nvSpPr>
        <p:spPr>
          <a:xfrm>
            <a:off x="457200" y="1620249"/>
            <a:ext cx="8229600" cy="3919538"/>
          </a:xfrm>
          <a:prstGeom prst="rect">
            <a:avLst/>
          </a:prstGeom>
        </p:spPr>
        <p:txBody>
          <a:bodyPr vert="horz"/>
          <a:lstStyle>
            <a:lvl1pPr marL="0" indent="0">
              <a:buFontTx/>
              <a:buNone/>
              <a:defRPr baseline="0">
                <a:solidFill>
                  <a:srgbClr val="414827"/>
                </a:solidFill>
              </a:defRPr>
            </a:lvl1pPr>
            <a:lvl2pPr>
              <a:defRPr baseline="0">
                <a:solidFill>
                  <a:srgbClr val="949436"/>
                </a:solidFill>
              </a:defRPr>
            </a:lvl2pPr>
            <a:lvl3pPr>
              <a:defRPr baseline="0">
                <a:solidFill>
                  <a:srgbClr val="414827"/>
                </a:solidFill>
              </a:defRPr>
            </a:lvl3pPr>
            <a:lvl4pPr>
              <a:defRPr baseline="0">
                <a:solidFill>
                  <a:srgbClr val="414827"/>
                </a:solidFill>
              </a:defRPr>
            </a:lvl4pPr>
            <a:lvl5pPr>
              <a:defRPr>
                <a:solidFill>
                  <a:srgbClr val="41482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7"/>
          <p:cNvSpPr>
            <a:spLocks noGrp="1"/>
          </p:cNvSpPr>
          <p:nvPr>
            <p:ph type="title" hasCustomPrompt="1"/>
          </p:nvPr>
        </p:nvSpPr>
        <p:spPr>
          <a:xfrm>
            <a:off x="457200" y="508000"/>
            <a:ext cx="8229600" cy="909638"/>
          </a:xfrm>
          <a:prstGeom prst="rect">
            <a:avLst/>
          </a:prstGeom>
        </p:spPr>
        <p:txBody>
          <a:bodyPr vert="horz"/>
          <a:lstStyle>
            <a:lvl1pPr>
              <a:defRPr sz="3800" baseline="0">
                <a:solidFill>
                  <a:srgbClr val="414827"/>
                </a:solidFill>
                <a:latin typeface="ITC Franklin Gothic Demi"/>
              </a:defRPr>
            </a:lvl1pPr>
          </a:lstStyle>
          <a:p>
            <a:r>
              <a:rPr lang="en-US" dirty="0"/>
              <a:t>Click to edit Master Slide</a:t>
            </a:r>
          </a:p>
        </p:txBody>
      </p:sp>
    </p:spTree>
    <p:extLst>
      <p:ext uri="{BB962C8B-B14F-4D97-AF65-F5344CB8AC3E}">
        <p14:creationId xmlns:p14="http://schemas.microsoft.com/office/powerpoint/2010/main" val="127323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ctr">
              <a:defRPr/>
            </a:lvl1pPr>
          </a:lstStyle>
          <a:p>
            <a:r>
              <a:rPr lang="en-US"/>
              <a:t>Click to edit Master title style</a:t>
            </a:r>
          </a:p>
        </p:txBody>
      </p:sp>
      <p:pic>
        <p:nvPicPr>
          <p:cNvPr id="3" name="Picture 2" descr="NGMC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6657" y="6068864"/>
            <a:ext cx="1935242" cy="584873"/>
          </a:xfrm>
          <a:prstGeom prst="rect">
            <a:avLst/>
          </a:prstGeom>
        </p:spPr>
      </p:pic>
      <p:pic>
        <p:nvPicPr>
          <p:cNvPr id="4" name="Picture 3" descr="tagline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736" y="6454193"/>
            <a:ext cx="3945467" cy="2223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414827"/>
                </a:solidFill>
              </a:defRPr>
            </a:lvl1pPr>
            <a:lvl2pPr>
              <a:defRPr sz="2400">
                <a:solidFill>
                  <a:srgbClr val="949436"/>
                </a:solidFill>
              </a:defRPr>
            </a:lvl2pPr>
            <a:lvl3pPr>
              <a:defRPr sz="2000">
                <a:solidFill>
                  <a:srgbClr val="414827"/>
                </a:solidFill>
              </a:defRPr>
            </a:lvl3pPr>
            <a:lvl4pPr>
              <a:defRPr sz="1800">
                <a:solidFill>
                  <a:srgbClr val="414827"/>
                </a:solidFill>
              </a:defRPr>
            </a:lvl4pPr>
            <a:lvl5pPr>
              <a:defRPr sz="1800">
                <a:solidFill>
                  <a:srgbClr val="414827"/>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414827"/>
                </a:solidFill>
              </a:defRPr>
            </a:lvl1pPr>
            <a:lvl2pPr>
              <a:defRPr sz="2400">
                <a:solidFill>
                  <a:srgbClr val="949436"/>
                </a:solidFill>
              </a:defRPr>
            </a:lvl2pPr>
            <a:lvl3pPr>
              <a:defRPr sz="2000">
                <a:solidFill>
                  <a:srgbClr val="414827"/>
                </a:solidFill>
              </a:defRPr>
            </a:lvl3pPr>
            <a:lvl4pPr>
              <a:defRPr sz="1800">
                <a:solidFill>
                  <a:srgbClr val="414827"/>
                </a:solidFill>
              </a:defRPr>
            </a:lvl4pPr>
            <a:lvl5pPr>
              <a:defRPr sz="1800">
                <a:solidFill>
                  <a:srgbClr val="414827"/>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NGMC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6657" y="6068864"/>
            <a:ext cx="1935242" cy="584873"/>
          </a:xfrm>
          <a:prstGeom prst="rect">
            <a:avLst/>
          </a:prstGeom>
        </p:spPr>
      </p:pic>
      <p:pic>
        <p:nvPicPr>
          <p:cNvPr id="9" name="Picture 8" descr="tagline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736" y="6454193"/>
            <a:ext cx="3945467" cy="2223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41482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414827"/>
                </a:solidFill>
              </a:defRPr>
            </a:lvl1pPr>
            <a:lvl2pPr>
              <a:defRPr sz="2000">
                <a:solidFill>
                  <a:srgbClr val="949436"/>
                </a:solidFill>
              </a:defRPr>
            </a:lvl2pPr>
            <a:lvl3pPr>
              <a:defRPr sz="1800">
                <a:solidFill>
                  <a:srgbClr val="414827"/>
                </a:solidFill>
              </a:defRPr>
            </a:lvl3pPr>
            <a:lvl4pPr>
              <a:defRPr sz="1600">
                <a:solidFill>
                  <a:srgbClr val="414827"/>
                </a:solidFill>
              </a:defRPr>
            </a:lvl4pPr>
            <a:lvl5pPr>
              <a:defRPr sz="1600">
                <a:solidFill>
                  <a:srgbClr val="414827"/>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41482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414827"/>
                </a:solidFill>
              </a:defRPr>
            </a:lvl1pPr>
            <a:lvl2pPr>
              <a:defRPr sz="2000">
                <a:solidFill>
                  <a:srgbClr val="949436"/>
                </a:solidFill>
              </a:defRPr>
            </a:lvl2pPr>
            <a:lvl3pPr>
              <a:defRPr sz="1800">
                <a:solidFill>
                  <a:srgbClr val="414827"/>
                </a:solidFill>
              </a:defRPr>
            </a:lvl3pPr>
            <a:lvl4pPr>
              <a:defRPr sz="1600">
                <a:solidFill>
                  <a:srgbClr val="414827"/>
                </a:solidFill>
              </a:defRPr>
            </a:lvl4pPr>
            <a:lvl5pPr>
              <a:defRPr sz="1600">
                <a:solidFill>
                  <a:srgbClr val="414827"/>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NGMC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6657" y="6068864"/>
            <a:ext cx="1935242" cy="584873"/>
          </a:xfrm>
          <a:prstGeom prst="rect">
            <a:avLst/>
          </a:prstGeom>
        </p:spPr>
      </p:pic>
      <p:pic>
        <p:nvPicPr>
          <p:cNvPr id="11" name="Picture 10" descr="tagline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736" y="6454193"/>
            <a:ext cx="3945467" cy="22238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990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solidFill>
                <a:prstClr val="black">
                  <a:tint val="75000"/>
                </a:prstClr>
              </a:solidFill>
            </a:endParaRPr>
          </a:p>
        </p:txBody>
      </p:sp>
      <p:sp>
        <p:nvSpPr>
          <p:cNvPr id="5" name="Rectangle 20"/>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solidFill>
                <a:prstClr val="black">
                  <a:tint val="75000"/>
                </a:prstClr>
              </a:solidFill>
            </a:endParaRPr>
          </a:p>
        </p:txBody>
      </p:sp>
      <p:sp>
        <p:nvSpPr>
          <p:cNvPr id="6" name="Rectangle 21"/>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fld id="{55150D08-FB53-4A83-9753-EF25F409377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84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8" descr="DPH_PPT.jpg"/>
          <p:cNvPicPr>
            <a:picLocks noChangeAspect="1"/>
          </p:cNvPicPr>
          <p:nvPr userDrawn="1"/>
        </p:nvPicPr>
        <p:blipFill>
          <a:blip r:embed="rId2" cstate="print"/>
          <a:srcRect/>
          <a:stretch>
            <a:fillRect/>
          </a:stretch>
        </p:blipFill>
        <p:spPr bwMode="auto">
          <a:xfrm>
            <a:off x="0" y="-103188"/>
            <a:ext cx="9144000" cy="7064376"/>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6FDEAA7-CDB4-4949-9AE8-470A3D6A604C}" type="datetimeFigureOut">
              <a:rPr lang="en-US">
                <a:solidFill>
                  <a:prstClr val="black">
                    <a:tint val="75000"/>
                  </a:prstClr>
                </a:solidFill>
              </a:rPr>
              <a:pPr>
                <a:defRPr/>
              </a:pPr>
              <a:t>2/19/2019</a:t>
            </a:fld>
            <a:endParaRPr lang="en-US">
              <a:solidFill>
                <a:prstClr val="black">
                  <a:tint val="75000"/>
                </a:prstClr>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7AAE56-502B-439F-9E35-6906C404B7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6024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13491"/>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73" r:id="rId3"/>
    <p:sldLayoutId id="2147483682" r:id="rId4"/>
    <p:sldLayoutId id="2147483683" r:id="rId5"/>
    <p:sldLayoutId id="2147483686" r:id="rId6"/>
    <p:sldLayoutId id="2147483687" r:id="rId7"/>
  </p:sldLayoutIdLst>
  <p:txStyles>
    <p:titleStyle>
      <a:lvl1pPr algn="l" defTabSz="457200" rtl="0" eaLnBrk="1" latinLnBrk="0" hangingPunct="1">
        <a:spcBef>
          <a:spcPct val="0"/>
        </a:spcBef>
        <a:buNone/>
        <a:defRPr sz="4400" kern="1200">
          <a:solidFill>
            <a:srgbClr val="414827"/>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ITC Franklin Gothic Book"/>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ITC Franklin Gothic Book"/>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ITC Franklin Gothic Book"/>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ITC Franklin Gothic Book"/>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ITC Franklin Gothic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2" Type="http://schemas.openxmlformats.org/officeDocument/2006/relationships/hyperlink" Target="https://www.surveymonkey.com/r/GMHCTTX19"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275208" y="417250"/>
            <a:ext cx="8780016" cy="1553699"/>
          </a:xfrm>
          <a:prstGeom prst="rect">
            <a:avLst/>
          </a:prstGeom>
          <a:noFill/>
          <a:ln w="38100">
            <a:noFill/>
            <a:miter lim="800000"/>
            <a:headEnd/>
            <a:tailEnd/>
          </a:ln>
        </p:spPr>
        <p:txBody>
          <a:bodyPr anchor="ctr"/>
          <a:lstStyle/>
          <a:p>
            <a:pPr algn="ctr">
              <a:spcAft>
                <a:spcPct val="25000"/>
              </a:spcAft>
              <a:defRPr/>
            </a:pPr>
            <a:r>
              <a:rPr lang="en-US" sz="3200" b="1" dirty="0">
                <a:solidFill>
                  <a:schemeClr val="tx1">
                    <a:lumMod val="65000"/>
                    <a:lumOff val="35000"/>
                  </a:schemeClr>
                </a:solidFill>
                <a:latin typeface="Segoe UI" pitchFamily="34" charset="0"/>
                <a:cs typeface="Segoe UI" pitchFamily="34" charset="0"/>
              </a:rPr>
              <a:t>Georgia Mountains Healthcare Coalition</a:t>
            </a:r>
          </a:p>
          <a:p>
            <a:pPr algn="ctr">
              <a:spcAft>
                <a:spcPct val="25000"/>
              </a:spcAft>
              <a:defRPr/>
            </a:pPr>
            <a:r>
              <a:rPr lang="en-US" sz="2400" b="1" dirty="0">
                <a:solidFill>
                  <a:schemeClr val="tx1">
                    <a:lumMod val="65000"/>
                    <a:lumOff val="35000"/>
                  </a:schemeClr>
                </a:solidFill>
                <a:latin typeface="Segoe UI" pitchFamily="34" charset="0"/>
                <a:cs typeface="Segoe UI" pitchFamily="34" charset="0"/>
              </a:rPr>
              <a:t>(Region B) Quarterly Meeting</a:t>
            </a:r>
          </a:p>
        </p:txBody>
      </p:sp>
      <p:sp>
        <p:nvSpPr>
          <p:cNvPr id="3" name="Rectangle 2"/>
          <p:cNvSpPr/>
          <p:nvPr/>
        </p:nvSpPr>
        <p:spPr>
          <a:xfrm>
            <a:off x="2824440" y="5017550"/>
            <a:ext cx="5965246" cy="609398"/>
          </a:xfrm>
          <a:prstGeom prst="rect">
            <a:avLst/>
          </a:prstGeom>
        </p:spPr>
        <p:txBody>
          <a:bodyPr wrap="square">
            <a:spAutoFit/>
          </a:bodyPr>
          <a:lstStyle/>
          <a:p>
            <a:pPr>
              <a:lnSpc>
                <a:spcPct val="80000"/>
              </a:lnSpc>
              <a:spcBef>
                <a:spcPct val="20000"/>
              </a:spcBef>
              <a:spcAft>
                <a:spcPct val="30000"/>
              </a:spcAft>
              <a:defRPr/>
            </a:pPr>
            <a:r>
              <a:rPr lang="en-US" sz="1600" dirty="0">
                <a:solidFill>
                  <a:schemeClr val="tx1">
                    <a:lumMod val="65000"/>
                    <a:lumOff val="35000"/>
                  </a:schemeClr>
                </a:solidFill>
                <a:latin typeface="Segoe UI" pitchFamily="34" charset="0"/>
                <a:cs typeface="Segoe UI" pitchFamily="34" charset="0"/>
              </a:rPr>
              <a:t>Presented by: Matthew Crumpton</a:t>
            </a:r>
          </a:p>
          <a:p>
            <a:pPr>
              <a:lnSpc>
                <a:spcPct val="80000"/>
              </a:lnSpc>
              <a:spcBef>
                <a:spcPct val="20000"/>
              </a:spcBef>
              <a:spcAft>
                <a:spcPct val="30000"/>
              </a:spcAft>
              <a:defRPr/>
            </a:pPr>
            <a:r>
              <a:rPr lang="en-US" sz="1600" dirty="0">
                <a:solidFill>
                  <a:schemeClr val="tx1">
                    <a:lumMod val="65000"/>
                    <a:lumOff val="35000"/>
                  </a:schemeClr>
                </a:solidFill>
                <a:latin typeface="Segoe UI" pitchFamily="34" charset="0"/>
                <a:cs typeface="Segoe UI" pitchFamily="34" charset="0"/>
              </a:rPr>
              <a:t>Date: August 22, 2018</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4994" y="2192784"/>
            <a:ext cx="2820783" cy="2457450"/>
          </a:xfrm>
          <a:prstGeom prst="rect">
            <a:avLst/>
          </a:prstGeom>
        </p:spPr>
      </p:pic>
    </p:spTree>
    <p:extLst>
      <p:ext uri="{BB962C8B-B14F-4D97-AF65-F5344CB8AC3E}">
        <p14:creationId xmlns:p14="http://schemas.microsoft.com/office/powerpoint/2010/main" val="1856823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6518"/>
            <a:ext cx="4502727" cy="990600"/>
          </a:xfrm>
        </p:spPr>
        <p:txBody>
          <a:bodyPr/>
          <a:lstStyle/>
          <a:p>
            <a:r>
              <a:rPr lang="en-US" dirty="0"/>
              <a:t>2018-2019 Budget</a:t>
            </a:r>
          </a:p>
        </p:txBody>
      </p:sp>
      <p:sp>
        <p:nvSpPr>
          <p:cNvPr id="9" name="TextBox 8"/>
          <p:cNvSpPr txBox="1"/>
          <p:nvPr/>
        </p:nvSpPr>
        <p:spPr>
          <a:xfrm>
            <a:off x="5446631" y="381393"/>
            <a:ext cx="197966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a:t>Out-of-State Travel</a:t>
            </a:r>
          </a:p>
        </p:txBody>
      </p:sp>
      <p:pic>
        <p:nvPicPr>
          <p:cNvPr id="7" name="Picture 6">
            <a:extLst>
              <a:ext uri="{FF2B5EF4-FFF2-40B4-BE49-F238E27FC236}">
                <a16:creationId xmlns:a16="http://schemas.microsoft.com/office/drawing/2014/main" id="{09CD411C-2BFF-45C6-A539-F5E214076A61}"/>
              </a:ext>
            </a:extLst>
          </p:cNvPr>
          <p:cNvPicPr>
            <a:picLocks noChangeAspect="1"/>
          </p:cNvPicPr>
          <p:nvPr/>
        </p:nvPicPr>
        <p:blipFill>
          <a:blip r:embed="rId2"/>
          <a:stretch>
            <a:fillRect/>
          </a:stretch>
        </p:blipFill>
        <p:spPr>
          <a:xfrm>
            <a:off x="479481" y="1671782"/>
            <a:ext cx="4476015" cy="2105889"/>
          </a:xfrm>
          <a:prstGeom prst="rect">
            <a:avLst/>
          </a:prstGeom>
        </p:spPr>
      </p:pic>
      <p:pic>
        <p:nvPicPr>
          <p:cNvPr id="13" name="Picture 12">
            <a:extLst>
              <a:ext uri="{FF2B5EF4-FFF2-40B4-BE49-F238E27FC236}">
                <a16:creationId xmlns:a16="http://schemas.microsoft.com/office/drawing/2014/main" id="{37EC188D-865F-4B35-A5EB-52F18C31B20F}"/>
              </a:ext>
            </a:extLst>
          </p:cNvPr>
          <p:cNvPicPr>
            <a:picLocks noChangeAspect="1"/>
          </p:cNvPicPr>
          <p:nvPr/>
        </p:nvPicPr>
        <p:blipFill>
          <a:blip r:embed="rId3"/>
          <a:stretch>
            <a:fillRect/>
          </a:stretch>
        </p:blipFill>
        <p:spPr>
          <a:xfrm>
            <a:off x="5594955" y="806082"/>
            <a:ext cx="1683013" cy="5010961"/>
          </a:xfrm>
          <a:prstGeom prst="rect">
            <a:avLst/>
          </a:prstGeom>
        </p:spPr>
      </p:pic>
      <p:sp>
        <p:nvSpPr>
          <p:cNvPr id="3" name="TextBox 2">
            <a:extLst>
              <a:ext uri="{FF2B5EF4-FFF2-40B4-BE49-F238E27FC236}">
                <a16:creationId xmlns:a16="http://schemas.microsoft.com/office/drawing/2014/main" id="{F523673E-68F1-48F4-93BE-2FD92AC76B77}"/>
              </a:ext>
            </a:extLst>
          </p:cNvPr>
          <p:cNvSpPr txBox="1"/>
          <p:nvPr/>
        </p:nvSpPr>
        <p:spPr>
          <a:xfrm rot="20669801">
            <a:off x="289842" y="4002866"/>
            <a:ext cx="4874519" cy="707886"/>
          </a:xfrm>
          <a:prstGeom prst="rect">
            <a:avLst/>
          </a:prstGeom>
          <a:noFill/>
        </p:spPr>
        <p:txBody>
          <a:bodyPr wrap="square" rtlCol="0">
            <a:spAutoFit/>
          </a:bodyPr>
          <a:lstStyle/>
          <a:p>
            <a:r>
              <a:rPr lang="en-US" sz="4000" dirty="0">
                <a:solidFill>
                  <a:srgbClr val="FF0000"/>
                </a:solidFill>
              </a:rPr>
              <a:t>PLUS $35,000</a:t>
            </a:r>
          </a:p>
        </p:txBody>
      </p:sp>
      <p:sp>
        <p:nvSpPr>
          <p:cNvPr id="8" name="Arrow: Chevron 7">
            <a:extLst>
              <a:ext uri="{FF2B5EF4-FFF2-40B4-BE49-F238E27FC236}">
                <a16:creationId xmlns:a16="http://schemas.microsoft.com/office/drawing/2014/main" id="{70C46B66-484D-4BB1-BF3D-BC567454462A}"/>
              </a:ext>
            </a:extLst>
          </p:cNvPr>
          <p:cNvSpPr/>
          <p:nvPr/>
        </p:nvSpPr>
        <p:spPr>
          <a:xfrm>
            <a:off x="5965406" y="3366209"/>
            <a:ext cx="942109" cy="9906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247532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6518"/>
            <a:ext cx="4502727" cy="990600"/>
          </a:xfrm>
        </p:spPr>
        <p:txBody>
          <a:bodyPr/>
          <a:lstStyle/>
          <a:p>
            <a:r>
              <a:rPr lang="en-US" dirty="0"/>
              <a:t>2018-2019 Budget</a:t>
            </a:r>
          </a:p>
        </p:txBody>
      </p:sp>
      <p:sp>
        <p:nvSpPr>
          <p:cNvPr id="8" name="TextBox 7"/>
          <p:cNvSpPr txBox="1"/>
          <p:nvPr/>
        </p:nvSpPr>
        <p:spPr>
          <a:xfrm>
            <a:off x="5588659" y="373475"/>
            <a:ext cx="182880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a:t>In-State Travel</a:t>
            </a:r>
          </a:p>
        </p:txBody>
      </p:sp>
      <p:pic>
        <p:nvPicPr>
          <p:cNvPr id="7" name="Picture 6">
            <a:extLst>
              <a:ext uri="{FF2B5EF4-FFF2-40B4-BE49-F238E27FC236}">
                <a16:creationId xmlns:a16="http://schemas.microsoft.com/office/drawing/2014/main" id="{09CD411C-2BFF-45C6-A539-F5E214076A61}"/>
              </a:ext>
            </a:extLst>
          </p:cNvPr>
          <p:cNvPicPr>
            <a:picLocks noChangeAspect="1"/>
          </p:cNvPicPr>
          <p:nvPr/>
        </p:nvPicPr>
        <p:blipFill>
          <a:blip r:embed="rId2"/>
          <a:stretch>
            <a:fillRect/>
          </a:stretch>
        </p:blipFill>
        <p:spPr>
          <a:xfrm>
            <a:off x="152400" y="1127118"/>
            <a:ext cx="3218993" cy="1514482"/>
          </a:xfrm>
          <a:prstGeom prst="rect">
            <a:avLst/>
          </a:prstGeom>
        </p:spPr>
      </p:pic>
      <p:pic>
        <p:nvPicPr>
          <p:cNvPr id="11" name="Picture 10">
            <a:extLst>
              <a:ext uri="{FF2B5EF4-FFF2-40B4-BE49-F238E27FC236}">
                <a16:creationId xmlns:a16="http://schemas.microsoft.com/office/drawing/2014/main" id="{A4DDC309-D74E-4476-8C3E-A7999DDDDBBA}"/>
              </a:ext>
            </a:extLst>
          </p:cNvPr>
          <p:cNvPicPr>
            <a:picLocks noChangeAspect="1"/>
          </p:cNvPicPr>
          <p:nvPr/>
        </p:nvPicPr>
        <p:blipFill>
          <a:blip r:embed="rId3"/>
          <a:stretch>
            <a:fillRect/>
          </a:stretch>
        </p:blipFill>
        <p:spPr>
          <a:xfrm>
            <a:off x="3574473" y="873028"/>
            <a:ext cx="5418776" cy="4938079"/>
          </a:xfrm>
          <a:prstGeom prst="rect">
            <a:avLst/>
          </a:prstGeom>
        </p:spPr>
      </p:pic>
      <p:sp>
        <p:nvSpPr>
          <p:cNvPr id="9" name="TextBox 8">
            <a:extLst>
              <a:ext uri="{FF2B5EF4-FFF2-40B4-BE49-F238E27FC236}">
                <a16:creationId xmlns:a16="http://schemas.microsoft.com/office/drawing/2014/main" id="{A682FD14-DEBA-4EF1-894C-DA819D721CE4}"/>
              </a:ext>
            </a:extLst>
          </p:cNvPr>
          <p:cNvSpPr txBox="1"/>
          <p:nvPr/>
        </p:nvSpPr>
        <p:spPr>
          <a:xfrm>
            <a:off x="6283861" y="2269582"/>
            <a:ext cx="1634836" cy="369332"/>
          </a:xfrm>
          <a:prstGeom prst="rect">
            <a:avLst/>
          </a:prstGeom>
          <a:noFill/>
        </p:spPr>
        <p:txBody>
          <a:bodyPr wrap="square" rtlCol="0">
            <a:spAutoFit/>
          </a:bodyPr>
          <a:lstStyle/>
          <a:p>
            <a:r>
              <a:rPr lang="en-US" dirty="0">
                <a:solidFill>
                  <a:srgbClr val="00B050"/>
                </a:solidFill>
              </a:rPr>
              <a:t>In Progress</a:t>
            </a:r>
          </a:p>
        </p:txBody>
      </p:sp>
      <p:sp>
        <p:nvSpPr>
          <p:cNvPr id="10" name="TextBox 9">
            <a:extLst>
              <a:ext uri="{FF2B5EF4-FFF2-40B4-BE49-F238E27FC236}">
                <a16:creationId xmlns:a16="http://schemas.microsoft.com/office/drawing/2014/main" id="{C71C71AE-742D-44AB-A568-CE6006F5DB47}"/>
              </a:ext>
            </a:extLst>
          </p:cNvPr>
          <p:cNvSpPr txBox="1"/>
          <p:nvPr/>
        </p:nvSpPr>
        <p:spPr>
          <a:xfrm>
            <a:off x="3574473" y="2541932"/>
            <a:ext cx="1634836" cy="369332"/>
          </a:xfrm>
          <a:prstGeom prst="rect">
            <a:avLst/>
          </a:prstGeom>
          <a:noFill/>
        </p:spPr>
        <p:txBody>
          <a:bodyPr wrap="square" rtlCol="0">
            <a:spAutoFit/>
          </a:bodyPr>
          <a:lstStyle/>
          <a:p>
            <a:r>
              <a:rPr lang="en-US" dirty="0">
                <a:solidFill>
                  <a:srgbClr val="00B050"/>
                </a:solidFill>
              </a:rPr>
              <a:t>In Progress</a:t>
            </a:r>
          </a:p>
        </p:txBody>
      </p:sp>
      <p:sp>
        <p:nvSpPr>
          <p:cNvPr id="12" name="TextBox 11">
            <a:extLst>
              <a:ext uri="{FF2B5EF4-FFF2-40B4-BE49-F238E27FC236}">
                <a16:creationId xmlns:a16="http://schemas.microsoft.com/office/drawing/2014/main" id="{557E1213-5BB8-4BD6-94C7-169AA4B58842}"/>
              </a:ext>
            </a:extLst>
          </p:cNvPr>
          <p:cNvSpPr txBox="1"/>
          <p:nvPr/>
        </p:nvSpPr>
        <p:spPr>
          <a:xfrm>
            <a:off x="4900012" y="2269582"/>
            <a:ext cx="1634836" cy="369332"/>
          </a:xfrm>
          <a:prstGeom prst="rect">
            <a:avLst/>
          </a:prstGeom>
          <a:noFill/>
        </p:spPr>
        <p:txBody>
          <a:bodyPr wrap="square" rtlCol="0">
            <a:spAutoFit/>
          </a:bodyPr>
          <a:lstStyle/>
          <a:p>
            <a:r>
              <a:rPr lang="en-US" dirty="0">
                <a:solidFill>
                  <a:srgbClr val="00B050"/>
                </a:solidFill>
              </a:rPr>
              <a:t>In Progress</a:t>
            </a:r>
          </a:p>
        </p:txBody>
      </p:sp>
      <p:sp>
        <p:nvSpPr>
          <p:cNvPr id="13" name="TextBox 12">
            <a:extLst>
              <a:ext uri="{FF2B5EF4-FFF2-40B4-BE49-F238E27FC236}">
                <a16:creationId xmlns:a16="http://schemas.microsoft.com/office/drawing/2014/main" id="{4590BF11-77C9-43FE-A586-CD96D1BCC466}"/>
              </a:ext>
            </a:extLst>
          </p:cNvPr>
          <p:cNvSpPr txBox="1"/>
          <p:nvPr/>
        </p:nvSpPr>
        <p:spPr>
          <a:xfrm>
            <a:off x="7667710" y="2284358"/>
            <a:ext cx="1634836" cy="369332"/>
          </a:xfrm>
          <a:prstGeom prst="rect">
            <a:avLst/>
          </a:prstGeom>
          <a:noFill/>
        </p:spPr>
        <p:txBody>
          <a:bodyPr wrap="square" rtlCol="0">
            <a:spAutoFit/>
          </a:bodyPr>
          <a:lstStyle/>
          <a:p>
            <a:r>
              <a:rPr lang="en-US" dirty="0">
                <a:solidFill>
                  <a:schemeClr val="accent1"/>
                </a:solidFill>
              </a:rPr>
              <a:t>Completed</a:t>
            </a:r>
          </a:p>
        </p:txBody>
      </p:sp>
    </p:spTree>
    <p:extLst>
      <p:ext uri="{BB962C8B-B14F-4D97-AF65-F5344CB8AC3E}">
        <p14:creationId xmlns:p14="http://schemas.microsoft.com/office/powerpoint/2010/main" val="1368950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6518"/>
            <a:ext cx="8839200" cy="990600"/>
          </a:xfrm>
        </p:spPr>
        <p:txBody>
          <a:bodyPr/>
          <a:lstStyle/>
          <a:p>
            <a:r>
              <a:rPr lang="en-US" dirty="0"/>
              <a:t>2018-2019 Budget</a:t>
            </a:r>
          </a:p>
        </p:txBody>
      </p:sp>
      <p:pic>
        <p:nvPicPr>
          <p:cNvPr id="4" name="Picture 3">
            <a:extLst>
              <a:ext uri="{FF2B5EF4-FFF2-40B4-BE49-F238E27FC236}">
                <a16:creationId xmlns:a16="http://schemas.microsoft.com/office/drawing/2014/main" id="{BD309461-05F0-4787-9E83-BA723A56BBB5}"/>
              </a:ext>
            </a:extLst>
          </p:cNvPr>
          <p:cNvPicPr>
            <a:picLocks noChangeAspect="1"/>
          </p:cNvPicPr>
          <p:nvPr/>
        </p:nvPicPr>
        <p:blipFill>
          <a:blip r:embed="rId2"/>
          <a:stretch>
            <a:fillRect/>
          </a:stretch>
        </p:blipFill>
        <p:spPr>
          <a:xfrm>
            <a:off x="517236" y="889380"/>
            <a:ext cx="7906327" cy="4861162"/>
          </a:xfrm>
          <a:prstGeom prst="rect">
            <a:avLst/>
          </a:prstGeom>
        </p:spPr>
      </p:pic>
      <p:sp>
        <p:nvSpPr>
          <p:cNvPr id="3" name="TextBox 2">
            <a:extLst>
              <a:ext uri="{FF2B5EF4-FFF2-40B4-BE49-F238E27FC236}">
                <a16:creationId xmlns:a16="http://schemas.microsoft.com/office/drawing/2014/main" id="{2E103802-5B85-4E85-AF23-3FB96FC8E4CB}"/>
              </a:ext>
            </a:extLst>
          </p:cNvPr>
          <p:cNvSpPr txBox="1"/>
          <p:nvPr/>
        </p:nvSpPr>
        <p:spPr>
          <a:xfrm>
            <a:off x="1893454" y="5080062"/>
            <a:ext cx="1634836" cy="369332"/>
          </a:xfrm>
          <a:prstGeom prst="rect">
            <a:avLst/>
          </a:prstGeom>
          <a:noFill/>
        </p:spPr>
        <p:txBody>
          <a:bodyPr wrap="square" rtlCol="0">
            <a:spAutoFit/>
          </a:bodyPr>
          <a:lstStyle/>
          <a:p>
            <a:r>
              <a:rPr lang="en-US" dirty="0">
                <a:solidFill>
                  <a:schemeClr val="accent1"/>
                </a:solidFill>
              </a:rPr>
              <a:t>Completed</a:t>
            </a:r>
          </a:p>
        </p:txBody>
      </p:sp>
      <p:sp>
        <p:nvSpPr>
          <p:cNvPr id="5" name="TextBox 4">
            <a:extLst>
              <a:ext uri="{FF2B5EF4-FFF2-40B4-BE49-F238E27FC236}">
                <a16:creationId xmlns:a16="http://schemas.microsoft.com/office/drawing/2014/main" id="{CA46B40B-C9D3-43AA-970C-15072D87E327}"/>
              </a:ext>
            </a:extLst>
          </p:cNvPr>
          <p:cNvSpPr txBox="1"/>
          <p:nvPr/>
        </p:nvSpPr>
        <p:spPr>
          <a:xfrm>
            <a:off x="1893454" y="1316243"/>
            <a:ext cx="1634836" cy="369332"/>
          </a:xfrm>
          <a:prstGeom prst="rect">
            <a:avLst/>
          </a:prstGeom>
          <a:noFill/>
        </p:spPr>
        <p:txBody>
          <a:bodyPr wrap="square" rtlCol="0">
            <a:spAutoFit/>
          </a:bodyPr>
          <a:lstStyle/>
          <a:p>
            <a:r>
              <a:rPr lang="en-US" dirty="0">
                <a:solidFill>
                  <a:schemeClr val="accent1"/>
                </a:solidFill>
              </a:rPr>
              <a:t>Completed</a:t>
            </a:r>
          </a:p>
        </p:txBody>
      </p:sp>
      <p:sp>
        <p:nvSpPr>
          <p:cNvPr id="6" name="TextBox 5">
            <a:extLst>
              <a:ext uri="{FF2B5EF4-FFF2-40B4-BE49-F238E27FC236}">
                <a16:creationId xmlns:a16="http://schemas.microsoft.com/office/drawing/2014/main" id="{56B9B425-6114-4436-89F1-ADE368CE9F2A}"/>
              </a:ext>
            </a:extLst>
          </p:cNvPr>
          <p:cNvSpPr txBox="1"/>
          <p:nvPr/>
        </p:nvSpPr>
        <p:spPr>
          <a:xfrm>
            <a:off x="1893454" y="1758274"/>
            <a:ext cx="1634836" cy="369332"/>
          </a:xfrm>
          <a:prstGeom prst="rect">
            <a:avLst/>
          </a:prstGeom>
          <a:noFill/>
        </p:spPr>
        <p:txBody>
          <a:bodyPr wrap="square" rtlCol="0">
            <a:spAutoFit/>
          </a:bodyPr>
          <a:lstStyle/>
          <a:p>
            <a:r>
              <a:rPr lang="en-US" dirty="0">
                <a:solidFill>
                  <a:schemeClr val="accent1"/>
                </a:solidFill>
              </a:rPr>
              <a:t>Completed</a:t>
            </a:r>
          </a:p>
        </p:txBody>
      </p:sp>
      <p:sp>
        <p:nvSpPr>
          <p:cNvPr id="7" name="TextBox 6">
            <a:extLst>
              <a:ext uri="{FF2B5EF4-FFF2-40B4-BE49-F238E27FC236}">
                <a16:creationId xmlns:a16="http://schemas.microsoft.com/office/drawing/2014/main" id="{F5DDDDF5-5ABC-49BC-9209-B0D11E6E3B7C}"/>
              </a:ext>
            </a:extLst>
          </p:cNvPr>
          <p:cNvSpPr txBox="1"/>
          <p:nvPr/>
        </p:nvSpPr>
        <p:spPr>
          <a:xfrm>
            <a:off x="1893454" y="2080452"/>
            <a:ext cx="1634836" cy="369332"/>
          </a:xfrm>
          <a:prstGeom prst="rect">
            <a:avLst/>
          </a:prstGeom>
          <a:noFill/>
        </p:spPr>
        <p:txBody>
          <a:bodyPr wrap="square" rtlCol="0">
            <a:spAutoFit/>
          </a:bodyPr>
          <a:lstStyle/>
          <a:p>
            <a:r>
              <a:rPr lang="en-US" dirty="0">
                <a:solidFill>
                  <a:schemeClr val="accent1"/>
                </a:solidFill>
              </a:rPr>
              <a:t>Completed</a:t>
            </a:r>
          </a:p>
        </p:txBody>
      </p:sp>
      <p:sp>
        <p:nvSpPr>
          <p:cNvPr id="8" name="TextBox 7">
            <a:extLst>
              <a:ext uri="{FF2B5EF4-FFF2-40B4-BE49-F238E27FC236}">
                <a16:creationId xmlns:a16="http://schemas.microsoft.com/office/drawing/2014/main" id="{FE7C3C47-9BFD-42A5-B3DB-719C6E9C8939}"/>
              </a:ext>
            </a:extLst>
          </p:cNvPr>
          <p:cNvSpPr txBox="1"/>
          <p:nvPr/>
        </p:nvSpPr>
        <p:spPr>
          <a:xfrm>
            <a:off x="1925781" y="3135295"/>
            <a:ext cx="1634836" cy="369332"/>
          </a:xfrm>
          <a:prstGeom prst="rect">
            <a:avLst/>
          </a:prstGeom>
          <a:noFill/>
        </p:spPr>
        <p:txBody>
          <a:bodyPr wrap="square" rtlCol="0">
            <a:spAutoFit/>
          </a:bodyPr>
          <a:lstStyle/>
          <a:p>
            <a:r>
              <a:rPr lang="en-US" dirty="0">
                <a:solidFill>
                  <a:schemeClr val="accent1"/>
                </a:solidFill>
              </a:rPr>
              <a:t>Completed</a:t>
            </a:r>
          </a:p>
        </p:txBody>
      </p:sp>
      <p:sp>
        <p:nvSpPr>
          <p:cNvPr id="9" name="TextBox 8">
            <a:extLst>
              <a:ext uri="{FF2B5EF4-FFF2-40B4-BE49-F238E27FC236}">
                <a16:creationId xmlns:a16="http://schemas.microsoft.com/office/drawing/2014/main" id="{66E19B37-8777-4F64-AC66-5B32069EA957}"/>
              </a:ext>
            </a:extLst>
          </p:cNvPr>
          <p:cNvSpPr txBox="1"/>
          <p:nvPr/>
        </p:nvSpPr>
        <p:spPr>
          <a:xfrm>
            <a:off x="1893454" y="3577326"/>
            <a:ext cx="1634836" cy="369332"/>
          </a:xfrm>
          <a:prstGeom prst="rect">
            <a:avLst/>
          </a:prstGeom>
          <a:noFill/>
        </p:spPr>
        <p:txBody>
          <a:bodyPr wrap="square" rtlCol="0">
            <a:spAutoFit/>
          </a:bodyPr>
          <a:lstStyle/>
          <a:p>
            <a:r>
              <a:rPr lang="en-US" dirty="0">
                <a:solidFill>
                  <a:schemeClr val="accent1"/>
                </a:solidFill>
              </a:rPr>
              <a:t>Completed</a:t>
            </a:r>
          </a:p>
        </p:txBody>
      </p:sp>
      <p:sp>
        <p:nvSpPr>
          <p:cNvPr id="10" name="TextBox 9">
            <a:extLst>
              <a:ext uri="{FF2B5EF4-FFF2-40B4-BE49-F238E27FC236}">
                <a16:creationId xmlns:a16="http://schemas.microsoft.com/office/drawing/2014/main" id="{72CA7F58-46D3-46D1-9299-2596F14A845C}"/>
              </a:ext>
            </a:extLst>
          </p:cNvPr>
          <p:cNvSpPr txBox="1"/>
          <p:nvPr/>
        </p:nvSpPr>
        <p:spPr>
          <a:xfrm>
            <a:off x="1893454" y="2389532"/>
            <a:ext cx="1634836" cy="369332"/>
          </a:xfrm>
          <a:prstGeom prst="rect">
            <a:avLst/>
          </a:prstGeom>
          <a:noFill/>
        </p:spPr>
        <p:txBody>
          <a:bodyPr wrap="square" rtlCol="0">
            <a:spAutoFit/>
          </a:bodyPr>
          <a:lstStyle/>
          <a:p>
            <a:r>
              <a:rPr lang="en-US" dirty="0">
                <a:solidFill>
                  <a:srgbClr val="00B050"/>
                </a:solidFill>
              </a:rPr>
              <a:t>In Progress</a:t>
            </a:r>
          </a:p>
        </p:txBody>
      </p:sp>
      <p:sp>
        <p:nvSpPr>
          <p:cNvPr id="11" name="TextBox 10">
            <a:extLst>
              <a:ext uri="{FF2B5EF4-FFF2-40B4-BE49-F238E27FC236}">
                <a16:creationId xmlns:a16="http://schemas.microsoft.com/office/drawing/2014/main" id="{3DDADA2B-7CDE-42FA-A141-38E1B268A693}"/>
              </a:ext>
            </a:extLst>
          </p:cNvPr>
          <p:cNvSpPr txBox="1"/>
          <p:nvPr/>
        </p:nvSpPr>
        <p:spPr>
          <a:xfrm>
            <a:off x="1893454" y="4512316"/>
            <a:ext cx="1634836" cy="369332"/>
          </a:xfrm>
          <a:prstGeom prst="rect">
            <a:avLst/>
          </a:prstGeom>
          <a:noFill/>
        </p:spPr>
        <p:txBody>
          <a:bodyPr wrap="square" rtlCol="0">
            <a:spAutoFit/>
          </a:bodyPr>
          <a:lstStyle/>
          <a:p>
            <a:r>
              <a:rPr lang="en-US" dirty="0">
                <a:solidFill>
                  <a:schemeClr val="accent1"/>
                </a:solidFill>
              </a:rPr>
              <a:t>Completed</a:t>
            </a:r>
          </a:p>
        </p:txBody>
      </p:sp>
    </p:spTree>
    <p:extLst>
      <p:ext uri="{BB962C8B-B14F-4D97-AF65-F5344CB8AC3E}">
        <p14:creationId xmlns:p14="http://schemas.microsoft.com/office/powerpoint/2010/main" val="268051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524"/>
            <a:ext cx="8839200" cy="825632"/>
          </a:xfrm>
        </p:spPr>
        <p:txBody>
          <a:bodyPr>
            <a:noAutofit/>
          </a:bodyPr>
          <a:lstStyle/>
          <a:p>
            <a:r>
              <a:rPr lang="en-US" sz="4000" b="1" dirty="0">
                <a:solidFill>
                  <a:prstClr val="black"/>
                </a:solidFill>
                <a:effectLst>
                  <a:outerShdw blurRad="38100" dist="38100" dir="2700000" algn="tl">
                    <a:srgbClr val="000000">
                      <a:alpha val="43137"/>
                    </a:srgbClr>
                  </a:outerShdw>
                </a:effectLst>
              </a:rPr>
              <a:t>Improvement Plan Worksheet: </a:t>
            </a:r>
          </a:p>
        </p:txBody>
      </p:sp>
      <p:graphicFrame>
        <p:nvGraphicFramePr>
          <p:cNvPr id="7" name="Object 6">
            <a:extLst>
              <a:ext uri="{FF2B5EF4-FFF2-40B4-BE49-F238E27FC236}">
                <a16:creationId xmlns:a16="http://schemas.microsoft.com/office/drawing/2014/main" id="{3FA2ABAB-EBFC-47FE-8D2E-65D20CFD73CD}"/>
              </a:ext>
            </a:extLst>
          </p:cNvPr>
          <p:cNvGraphicFramePr>
            <a:graphicFrameLocks noChangeAspect="1"/>
          </p:cNvGraphicFramePr>
          <p:nvPr>
            <p:extLst/>
          </p:nvPr>
        </p:nvGraphicFramePr>
        <p:xfrm>
          <a:off x="221674" y="782471"/>
          <a:ext cx="8769926" cy="4881530"/>
        </p:xfrm>
        <a:graphic>
          <a:graphicData uri="http://schemas.openxmlformats.org/presentationml/2006/ole">
            <mc:AlternateContent xmlns:mc="http://schemas.openxmlformats.org/markup-compatibility/2006">
              <mc:Choice xmlns:v="urn:schemas-microsoft-com:vml" Requires="v">
                <p:oleObj spid="_x0000_s2071" name="Document" r:id="rId3" imgW="8958916" imgH="6322207" progId="Word.Document.12">
                  <p:embed/>
                </p:oleObj>
              </mc:Choice>
              <mc:Fallback>
                <p:oleObj name="Document" r:id="rId3" imgW="8958916" imgH="6322207" progId="Word.Document.12">
                  <p:embed/>
                  <p:pic>
                    <p:nvPicPr>
                      <p:cNvPr id="7" name="Object 6">
                        <a:extLst>
                          <a:ext uri="{FF2B5EF4-FFF2-40B4-BE49-F238E27FC236}">
                            <a16:creationId xmlns:a16="http://schemas.microsoft.com/office/drawing/2014/main" id="{3FA2ABAB-EBFC-47FE-8D2E-65D20CFD73CD}"/>
                          </a:ext>
                        </a:extLst>
                      </p:cNvPr>
                      <p:cNvPicPr/>
                      <p:nvPr/>
                    </p:nvPicPr>
                    <p:blipFill>
                      <a:blip r:embed="rId4"/>
                      <a:stretch>
                        <a:fillRect/>
                      </a:stretch>
                    </p:blipFill>
                    <p:spPr>
                      <a:xfrm>
                        <a:off x="221674" y="782471"/>
                        <a:ext cx="8769926" cy="4881530"/>
                      </a:xfrm>
                      <a:prstGeom prst="rect">
                        <a:avLst/>
                      </a:prstGeom>
                    </p:spPr>
                  </p:pic>
                </p:oleObj>
              </mc:Fallback>
            </mc:AlternateContent>
          </a:graphicData>
        </a:graphic>
      </p:graphicFrame>
    </p:spTree>
    <p:extLst>
      <p:ext uri="{BB962C8B-B14F-4D97-AF65-F5344CB8AC3E}">
        <p14:creationId xmlns:p14="http://schemas.microsoft.com/office/powerpoint/2010/main" val="2808722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2706"/>
            <a:ext cx="8839200" cy="853737"/>
          </a:xfrm>
        </p:spPr>
        <p:txBody>
          <a:bodyPr>
            <a:noAutofit/>
          </a:bodyPr>
          <a:lstStyle/>
          <a:p>
            <a:r>
              <a:rPr lang="en-US" sz="4000" b="1" dirty="0">
                <a:solidFill>
                  <a:prstClr val="black"/>
                </a:solidFill>
                <a:effectLst>
                  <a:outerShdw blurRad="38100" dist="38100" dir="2700000" algn="tl">
                    <a:srgbClr val="000000">
                      <a:alpha val="43137"/>
                    </a:srgbClr>
                  </a:outerShdw>
                </a:effectLst>
              </a:rPr>
              <a:t>Improvement Plan Worksheet: </a:t>
            </a:r>
          </a:p>
        </p:txBody>
      </p:sp>
      <p:graphicFrame>
        <p:nvGraphicFramePr>
          <p:cNvPr id="5" name="Object 4">
            <a:extLst>
              <a:ext uri="{FF2B5EF4-FFF2-40B4-BE49-F238E27FC236}">
                <a16:creationId xmlns:a16="http://schemas.microsoft.com/office/drawing/2014/main" id="{5837DD43-C0D6-42A9-BC47-09C0F74075A2}"/>
              </a:ext>
            </a:extLst>
          </p:cNvPr>
          <p:cNvGraphicFramePr>
            <a:graphicFrameLocks noChangeAspect="1"/>
          </p:cNvGraphicFramePr>
          <p:nvPr>
            <p:extLst/>
          </p:nvPr>
        </p:nvGraphicFramePr>
        <p:xfrm>
          <a:off x="152400" y="812800"/>
          <a:ext cx="8839199" cy="5007692"/>
        </p:xfrm>
        <a:graphic>
          <a:graphicData uri="http://schemas.openxmlformats.org/presentationml/2006/ole">
            <mc:AlternateContent xmlns:mc="http://schemas.openxmlformats.org/markup-compatibility/2006">
              <mc:Choice xmlns:v="urn:schemas-microsoft-com:vml" Requires="v">
                <p:oleObj spid="_x0000_s3095" name="Document" r:id="rId3" imgW="8958916" imgH="6391833" progId="Word.Document.12">
                  <p:embed/>
                </p:oleObj>
              </mc:Choice>
              <mc:Fallback>
                <p:oleObj name="Document" r:id="rId3" imgW="8958916" imgH="6391833" progId="Word.Document.12">
                  <p:embed/>
                  <p:pic>
                    <p:nvPicPr>
                      <p:cNvPr id="5" name="Object 4">
                        <a:extLst>
                          <a:ext uri="{FF2B5EF4-FFF2-40B4-BE49-F238E27FC236}">
                            <a16:creationId xmlns:a16="http://schemas.microsoft.com/office/drawing/2014/main" id="{5837DD43-C0D6-42A9-BC47-09C0F74075A2}"/>
                          </a:ext>
                        </a:extLst>
                      </p:cNvPr>
                      <p:cNvPicPr/>
                      <p:nvPr/>
                    </p:nvPicPr>
                    <p:blipFill>
                      <a:blip r:embed="rId4"/>
                      <a:stretch>
                        <a:fillRect/>
                      </a:stretch>
                    </p:blipFill>
                    <p:spPr>
                      <a:xfrm>
                        <a:off x="152400" y="812800"/>
                        <a:ext cx="8839199" cy="5007692"/>
                      </a:xfrm>
                      <a:prstGeom prst="rect">
                        <a:avLst/>
                      </a:prstGeom>
                    </p:spPr>
                  </p:pic>
                </p:oleObj>
              </mc:Fallback>
            </mc:AlternateContent>
          </a:graphicData>
        </a:graphic>
      </p:graphicFrame>
    </p:spTree>
    <p:extLst>
      <p:ext uri="{BB962C8B-B14F-4D97-AF65-F5344CB8AC3E}">
        <p14:creationId xmlns:p14="http://schemas.microsoft.com/office/powerpoint/2010/main" val="118021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3D662-DEFB-481C-AA5F-C31B13CEF6B7}"/>
              </a:ext>
            </a:extLst>
          </p:cNvPr>
          <p:cNvSpPr>
            <a:spLocks noGrp="1"/>
          </p:cNvSpPr>
          <p:nvPr>
            <p:ph type="title"/>
          </p:nvPr>
        </p:nvSpPr>
        <p:spPr/>
        <p:txBody>
          <a:bodyPr/>
          <a:lstStyle/>
          <a:p>
            <a:r>
              <a:rPr lang="en-US" dirty="0"/>
              <a:t>Exercise Updates</a:t>
            </a:r>
          </a:p>
        </p:txBody>
      </p:sp>
      <p:sp>
        <p:nvSpPr>
          <p:cNvPr id="3" name="Content Placeholder 2">
            <a:extLst>
              <a:ext uri="{FF2B5EF4-FFF2-40B4-BE49-F238E27FC236}">
                <a16:creationId xmlns:a16="http://schemas.microsoft.com/office/drawing/2014/main" id="{4F558D73-23E9-4FD3-B420-2A411B1546D2}"/>
              </a:ext>
            </a:extLst>
          </p:cNvPr>
          <p:cNvSpPr>
            <a:spLocks noGrp="1"/>
          </p:cNvSpPr>
          <p:nvPr>
            <p:ph idx="1"/>
          </p:nvPr>
        </p:nvSpPr>
        <p:spPr/>
        <p:txBody>
          <a:bodyPr/>
          <a:lstStyle/>
          <a:p>
            <a:r>
              <a:rPr lang="en-US" dirty="0"/>
              <a:t>Tabletop March 14</a:t>
            </a:r>
            <a:r>
              <a:rPr lang="en-US" baseline="30000" dirty="0"/>
              <a:t>th</a:t>
            </a:r>
            <a:r>
              <a:rPr lang="en-US" dirty="0"/>
              <a:t> Lanier Technical College	</a:t>
            </a:r>
          </a:p>
          <a:p>
            <a:pPr lvl="1"/>
            <a:r>
              <a:rPr lang="en-US" dirty="0"/>
              <a:t>Active Shooter Tabletop Scenario in Medical Office Building</a:t>
            </a:r>
          </a:p>
          <a:p>
            <a:pPr lvl="1"/>
            <a:r>
              <a:rPr lang="en-US" dirty="0">
                <a:hlinkClick r:id="rId2"/>
              </a:rPr>
              <a:t>https://www.surveymonkey.com/r/GMHCTTX19</a:t>
            </a:r>
            <a:r>
              <a:rPr lang="en-US" dirty="0"/>
              <a:t> </a:t>
            </a:r>
          </a:p>
          <a:p>
            <a:r>
              <a:rPr lang="en-US" dirty="0"/>
              <a:t>Full Scale May 3</a:t>
            </a:r>
            <a:r>
              <a:rPr lang="en-US" baseline="30000" dirty="0"/>
              <a:t>rd</a:t>
            </a:r>
            <a:r>
              <a:rPr lang="en-US" dirty="0"/>
              <a:t> – Not in Medical Scenario</a:t>
            </a:r>
          </a:p>
          <a:p>
            <a:r>
              <a:rPr lang="en-US" dirty="0">
                <a:solidFill>
                  <a:srgbClr val="C00000"/>
                </a:solidFill>
              </a:rPr>
              <a:t>BOLO</a:t>
            </a:r>
            <a:r>
              <a:rPr lang="en-US" dirty="0"/>
              <a:t>: Coalition Assessment Tool</a:t>
            </a:r>
          </a:p>
          <a:p>
            <a:pPr lvl="1"/>
            <a:r>
              <a:rPr lang="en-US" dirty="0"/>
              <a:t> Annual Evacuation/Surge Drill</a:t>
            </a:r>
          </a:p>
          <a:p>
            <a:pPr lvl="1"/>
            <a:endParaRPr lang="en-US" dirty="0"/>
          </a:p>
        </p:txBody>
      </p:sp>
    </p:spTree>
    <p:extLst>
      <p:ext uri="{BB962C8B-B14F-4D97-AF65-F5344CB8AC3E}">
        <p14:creationId xmlns:p14="http://schemas.microsoft.com/office/powerpoint/2010/main" val="2173269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7731"/>
            <a:ext cx="8839200" cy="853737"/>
          </a:xfrm>
        </p:spPr>
        <p:txBody>
          <a:bodyPr>
            <a:noAutofit/>
          </a:bodyPr>
          <a:lstStyle/>
          <a:p>
            <a:r>
              <a:rPr lang="en-US" sz="4000" b="1" dirty="0">
                <a:solidFill>
                  <a:prstClr val="black"/>
                </a:solidFill>
                <a:effectLst>
                  <a:outerShdw blurRad="38100" dist="38100" dir="2700000" algn="tl">
                    <a:srgbClr val="000000">
                      <a:alpha val="43137"/>
                    </a:srgbClr>
                  </a:outerShdw>
                </a:effectLst>
              </a:rPr>
              <a:t>Training Updates:</a:t>
            </a:r>
          </a:p>
        </p:txBody>
      </p:sp>
      <p:sp>
        <p:nvSpPr>
          <p:cNvPr id="3" name="Rectangle 2">
            <a:extLst>
              <a:ext uri="{FF2B5EF4-FFF2-40B4-BE49-F238E27FC236}">
                <a16:creationId xmlns:a16="http://schemas.microsoft.com/office/drawing/2014/main" id="{1C3D2768-B1C3-4741-8200-C4B6CBAB5BB8}"/>
              </a:ext>
            </a:extLst>
          </p:cNvPr>
          <p:cNvSpPr/>
          <p:nvPr/>
        </p:nvSpPr>
        <p:spPr>
          <a:xfrm>
            <a:off x="350982" y="1274616"/>
            <a:ext cx="8640617" cy="3908762"/>
          </a:xfrm>
          <a:prstGeom prst="rect">
            <a:avLst/>
          </a:prstGeom>
        </p:spPr>
        <p:txBody>
          <a:bodyPr wrap="square">
            <a:spAutoFit/>
          </a:bodyPr>
          <a:lstStyle/>
          <a:p>
            <a:endParaRPr lang="en-US" dirty="0"/>
          </a:p>
          <a:p>
            <a:pPr marL="285750" indent="-285750">
              <a:buFont typeface="Arial" panose="020B0604020202020204" pitchFamily="34" charset="0"/>
              <a:buChar char="•"/>
            </a:pPr>
            <a:r>
              <a:rPr lang="en-US" sz="2800" b="1" dirty="0"/>
              <a:t>January 7-8 – Unicoi</a:t>
            </a:r>
          </a:p>
          <a:p>
            <a:pPr marL="742950" lvl="1" indent="-285750">
              <a:buFont typeface="Arial" panose="020B0604020202020204" pitchFamily="34" charset="0"/>
              <a:buChar char="•"/>
            </a:pPr>
            <a:r>
              <a:rPr lang="en-US" sz="2800" dirty="0"/>
              <a:t>READINESS: TRAINING IDENTIFICATION AND PREPAREDNESS PLANNING MGT-418</a:t>
            </a:r>
          </a:p>
          <a:p>
            <a:r>
              <a:rPr lang="en-US" sz="2800" dirty="0"/>
              <a:t>	 	</a:t>
            </a:r>
            <a:r>
              <a:rPr lang="en-US" sz="2800" u="sng" dirty="0"/>
              <a:t>Completed Awaiting Report</a:t>
            </a:r>
          </a:p>
          <a:p>
            <a:pPr marL="342900" indent="-342900">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January 15</a:t>
            </a:r>
            <a:r>
              <a:rPr lang="en-US" sz="2800" b="1" baseline="30000" dirty="0">
                <a:latin typeface="Calibri" panose="020F0502020204030204" pitchFamily="34" charset="0"/>
                <a:ea typeface="Calibri" panose="020F0502020204030204" pitchFamily="34" charset="0"/>
                <a:cs typeface="Times New Roman" panose="02020603050405020304" pitchFamily="18" charset="0"/>
              </a:rPr>
              <a:t>th </a:t>
            </a:r>
            <a:r>
              <a:rPr lang="en-US" sz="2800" dirty="0"/>
              <a:t>Gainesville Civic Center 830 Green Street NE, Gainesville, GA 30501 </a:t>
            </a:r>
          </a:p>
          <a:p>
            <a:pPr lvl="0"/>
            <a:r>
              <a:rPr lang="en-US" sz="2800" dirty="0">
                <a:solidFill>
                  <a:prstClr val="black"/>
                </a:solidFill>
              </a:rPr>
              <a:t>		</a:t>
            </a:r>
            <a:r>
              <a:rPr lang="en-US" sz="2800" u="sng" dirty="0">
                <a:solidFill>
                  <a:prstClr val="black"/>
                </a:solidFill>
              </a:rPr>
              <a:t>Completed 11/16 Regional Nursing Homes present</a:t>
            </a:r>
          </a:p>
          <a:p>
            <a:endParaRPr lang="en-US" dirty="0"/>
          </a:p>
          <a:p>
            <a:pPr marL="285750" indent="-285750">
              <a:buFont typeface="Arial" panose="020B0604020202020204" pitchFamily="34" charset="0"/>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52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7731"/>
            <a:ext cx="8839200" cy="853737"/>
          </a:xfrm>
        </p:spPr>
        <p:txBody>
          <a:bodyPr>
            <a:noAutofit/>
          </a:bodyPr>
          <a:lstStyle/>
          <a:p>
            <a:r>
              <a:rPr lang="en-US" sz="4000" b="1" dirty="0">
                <a:solidFill>
                  <a:prstClr val="black"/>
                </a:solidFill>
                <a:effectLst>
                  <a:outerShdw blurRad="38100" dist="38100" dir="2700000" algn="tl">
                    <a:srgbClr val="000000">
                      <a:alpha val="43137"/>
                    </a:srgbClr>
                  </a:outerShdw>
                </a:effectLst>
              </a:rPr>
              <a:t>Training Updates:</a:t>
            </a:r>
          </a:p>
        </p:txBody>
      </p:sp>
      <p:sp>
        <p:nvSpPr>
          <p:cNvPr id="3" name="Rectangle 2">
            <a:extLst>
              <a:ext uri="{FF2B5EF4-FFF2-40B4-BE49-F238E27FC236}">
                <a16:creationId xmlns:a16="http://schemas.microsoft.com/office/drawing/2014/main" id="{1C3D2768-B1C3-4741-8200-C4B6CBAB5BB8}"/>
              </a:ext>
            </a:extLst>
          </p:cNvPr>
          <p:cNvSpPr/>
          <p:nvPr/>
        </p:nvSpPr>
        <p:spPr>
          <a:xfrm>
            <a:off x="350982" y="1274616"/>
            <a:ext cx="8640617" cy="4770537"/>
          </a:xfrm>
          <a:prstGeom prst="rect">
            <a:avLst/>
          </a:prstGeom>
        </p:spPr>
        <p:txBody>
          <a:bodyPr wrap="square">
            <a:spAutoFit/>
          </a:bodyPr>
          <a:lstStyle/>
          <a:p>
            <a:endParaRPr lang="en-US" dirty="0"/>
          </a:p>
          <a:p>
            <a:pPr marL="285750" indent="-285750">
              <a:buFont typeface="Arial" panose="020B0604020202020204" pitchFamily="34" charset="0"/>
              <a:buChar char="•"/>
            </a:pPr>
            <a:r>
              <a:rPr lang="en-US" sz="2800" b="1" dirty="0"/>
              <a:t>February 28 – State Training and Exercise Workshop</a:t>
            </a:r>
          </a:p>
          <a:p>
            <a:pPr marL="285750" indent="-285750">
              <a:buFont typeface="Arial" panose="020B0604020202020204" pitchFamily="34" charset="0"/>
              <a:buChar char="•"/>
            </a:pPr>
            <a:r>
              <a:rPr lang="en-US" sz="2800" b="1" dirty="0"/>
              <a:t>March 4-6 – 2</a:t>
            </a:r>
            <a:r>
              <a:rPr lang="en-US" sz="2800" b="1" baseline="30000" dirty="0"/>
              <a:t>nd</a:t>
            </a:r>
            <a:r>
              <a:rPr lang="en-US" sz="2800" b="1" dirty="0"/>
              <a:t> Tactical Emergency Casualty Care Course - Hall County Sheriffs Training Complex</a:t>
            </a:r>
          </a:p>
          <a:p>
            <a:pPr marL="742950" lvl="1" indent="-285750">
              <a:buFont typeface="Arial" panose="020B0604020202020204" pitchFamily="34" charset="0"/>
              <a:buChar char="•"/>
            </a:pPr>
            <a:r>
              <a:rPr lang="en-US" sz="2800" dirty="0"/>
              <a:t>Class Full</a:t>
            </a:r>
            <a:endParaRPr lang="en-US" sz="2800" u="sng" dirty="0"/>
          </a:p>
          <a:p>
            <a:pPr marL="342900" indent="-342900">
              <a:buFont typeface="Arial" panose="020B0604020202020204" pitchFamily="34" charset="0"/>
              <a:buChar char="•"/>
            </a:pPr>
            <a:r>
              <a:rPr lang="en-US" sz="2800" b="1" dirty="0">
                <a:solidFill>
                  <a:prstClr val="black"/>
                </a:solidFill>
                <a:latin typeface="Calibri" panose="020F0502020204030204" pitchFamily="34" charset="0"/>
                <a:cs typeface="Times New Roman" panose="02020603050405020304" pitchFamily="18" charset="0"/>
              </a:rPr>
              <a:t>March 11-12 – Trauma Nurse Core Class – Chatuge Regional Hospital</a:t>
            </a:r>
          </a:p>
          <a:p>
            <a:pPr marL="800100" lvl="1" indent="-342900">
              <a:buFont typeface="Arial" panose="020B0604020202020204" pitchFamily="34" charset="0"/>
              <a:buChar char="•"/>
            </a:pPr>
            <a:r>
              <a:rPr lang="en-US" sz="2800" b="1" dirty="0">
                <a:solidFill>
                  <a:prstClr val="black"/>
                </a:solidFill>
                <a:latin typeface="Calibri" panose="020F0502020204030204" pitchFamily="34" charset="0"/>
                <a:cs typeface="Times New Roman" panose="02020603050405020304" pitchFamily="18" charset="0"/>
              </a:rPr>
              <a:t>5 Slots Left</a:t>
            </a:r>
          </a:p>
          <a:p>
            <a:pPr marL="342900" indent="-342900">
              <a:buFont typeface="Arial" panose="020B0604020202020204" pitchFamily="34" charset="0"/>
              <a:buChar char="•"/>
            </a:pPr>
            <a:r>
              <a:rPr lang="en-US" sz="2800" b="1" dirty="0">
                <a:solidFill>
                  <a:prstClr val="black"/>
                </a:solidFill>
                <a:latin typeface="Calibri" panose="020F0502020204030204" pitchFamily="34" charset="0"/>
                <a:cs typeface="Times New Roman" panose="02020603050405020304" pitchFamily="18" charset="0"/>
              </a:rPr>
              <a:t>Working on Rural Trauma Development Course and Emergency Nurse Pediatric Care Course</a:t>
            </a:r>
            <a:endParaRPr lang="en-US" sz="2800" dirty="0">
              <a:solidFill>
                <a:prstClr val="black"/>
              </a:solidFill>
            </a:endParaRPr>
          </a:p>
          <a:p>
            <a:endParaRPr lang="en-US" dirty="0"/>
          </a:p>
          <a:p>
            <a:pPr marL="285750" indent="-285750">
              <a:buFont typeface="Arial" panose="020B0604020202020204" pitchFamily="34" charset="0"/>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13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7731"/>
            <a:ext cx="8839200" cy="853737"/>
          </a:xfrm>
        </p:spPr>
        <p:txBody>
          <a:bodyPr>
            <a:noAutofit/>
          </a:bodyPr>
          <a:lstStyle/>
          <a:p>
            <a:r>
              <a:rPr lang="en-US" sz="4000" b="1" dirty="0">
                <a:solidFill>
                  <a:prstClr val="black"/>
                </a:solidFill>
                <a:effectLst>
                  <a:outerShdw blurRad="38100" dist="38100" dir="2700000" algn="tl">
                    <a:srgbClr val="000000">
                      <a:alpha val="43137"/>
                    </a:srgbClr>
                  </a:outerShdw>
                </a:effectLst>
              </a:rPr>
              <a:t>Training Updates:</a:t>
            </a:r>
          </a:p>
        </p:txBody>
      </p:sp>
      <p:sp>
        <p:nvSpPr>
          <p:cNvPr id="3" name="Rectangle 2">
            <a:extLst>
              <a:ext uri="{FF2B5EF4-FFF2-40B4-BE49-F238E27FC236}">
                <a16:creationId xmlns:a16="http://schemas.microsoft.com/office/drawing/2014/main" id="{1C3D2768-B1C3-4741-8200-C4B6CBAB5BB8}"/>
              </a:ext>
            </a:extLst>
          </p:cNvPr>
          <p:cNvSpPr/>
          <p:nvPr/>
        </p:nvSpPr>
        <p:spPr>
          <a:xfrm>
            <a:off x="350982" y="1274616"/>
            <a:ext cx="8640617" cy="3046988"/>
          </a:xfrm>
          <a:prstGeom prst="rect">
            <a:avLst/>
          </a:prstGeom>
        </p:spPr>
        <p:txBody>
          <a:bodyPr wrap="square">
            <a:spAutoFit/>
          </a:bodyPr>
          <a:lstStyle/>
          <a:p>
            <a:endParaRPr lang="en-US" dirty="0"/>
          </a:p>
          <a:p>
            <a:pPr marL="285750" indent="-285750">
              <a:buFont typeface="Arial" panose="020B0604020202020204" pitchFamily="34" charset="0"/>
              <a:buChar char="•"/>
            </a:pPr>
            <a:r>
              <a:rPr lang="en-US" sz="2800" b="1" dirty="0"/>
              <a:t>May 31</a:t>
            </a:r>
            <a:r>
              <a:rPr lang="en-US" sz="2800" b="1" baseline="30000" dirty="0"/>
              <a:t>st</a:t>
            </a:r>
            <a:r>
              <a:rPr lang="en-US" sz="2800" b="1" dirty="0"/>
              <a:t> – Basic Disaster Life Support</a:t>
            </a:r>
          </a:p>
          <a:p>
            <a:pPr marL="285750" indent="-285750">
              <a:buFont typeface="Arial" panose="020B0604020202020204" pitchFamily="34" charset="0"/>
              <a:buChar char="•"/>
            </a:pPr>
            <a:r>
              <a:rPr lang="en-US" sz="2800" b="1" dirty="0">
                <a:solidFill>
                  <a:prstClr val="black"/>
                </a:solidFill>
              </a:rPr>
              <a:t>June 3-5 – ICS Intermediate Incident Command</a:t>
            </a:r>
          </a:p>
          <a:p>
            <a:pPr marL="285750" indent="-285750">
              <a:buFont typeface="Arial" panose="020B0604020202020204" pitchFamily="34" charset="0"/>
              <a:buChar char="•"/>
            </a:pPr>
            <a:r>
              <a:rPr lang="en-US" sz="2800" b="1" dirty="0">
                <a:solidFill>
                  <a:prstClr val="black"/>
                </a:solidFill>
              </a:rPr>
              <a:t>June 6-7 – ICS Advanced Incident Command</a:t>
            </a:r>
          </a:p>
          <a:p>
            <a:pPr marL="285750" indent="-285750">
              <a:buFont typeface="Arial" panose="020B0604020202020204" pitchFamily="34" charset="0"/>
              <a:buChar char="•"/>
            </a:pPr>
            <a:r>
              <a:rPr lang="en-US" sz="2800" b="1" dirty="0">
                <a:solidFill>
                  <a:prstClr val="black"/>
                </a:solidFill>
              </a:rPr>
              <a:t>Applying Incident Command to Your Healthcare Facility Response – As you request</a:t>
            </a:r>
            <a:endParaRPr lang="en-US" sz="2800" dirty="0">
              <a:solidFill>
                <a:prstClr val="black"/>
              </a:solidFill>
            </a:endParaRPr>
          </a:p>
          <a:p>
            <a:endParaRPr lang="en-US" dirty="0"/>
          </a:p>
          <a:p>
            <a:pPr marL="285750" indent="-285750">
              <a:buFont typeface="Arial" panose="020B0604020202020204" pitchFamily="34" charset="0"/>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1101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 GHA, and State Updates:</a:t>
            </a:r>
          </a:p>
        </p:txBody>
      </p:sp>
    </p:spTree>
    <p:extLst>
      <p:ext uri="{BB962C8B-B14F-4D97-AF65-F5344CB8AC3E}">
        <p14:creationId xmlns:p14="http://schemas.microsoft.com/office/powerpoint/2010/main" val="136405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3246"/>
            <a:ext cx="8839200" cy="990600"/>
          </a:xfrm>
        </p:spPr>
        <p:txBody>
          <a:bodyPr>
            <a:normAutofit/>
          </a:bodyPr>
          <a:lstStyle/>
          <a:p>
            <a:r>
              <a:rPr lang="en-US" b="1" dirty="0">
                <a:effectLst>
                  <a:outerShdw blurRad="38100" dist="38100" dir="2700000" algn="tl">
                    <a:srgbClr val="000000">
                      <a:alpha val="43137"/>
                    </a:srgbClr>
                  </a:outerShdw>
                </a:effectLst>
              </a:rPr>
              <a:t>Agenda</a:t>
            </a:r>
          </a:p>
        </p:txBody>
      </p:sp>
      <p:pic>
        <p:nvPicPr>
          <p:cNvPr id="5" name="Content Placeholder 4">
            <a:extLst>
              <a:ext uri="{FF2B5EF4-FFF2-40B4-BE49-F238E27FC236}">
                <a16:creationId xmlns:a16="http://schemas.microsoft.com/office/drawing/2014/main" id="{66A94234-40C2-4484-89CC-DCCD51672BAE}"/>
              </a:ext>
            </a:extLst>
          </p:cNvPr>
          <p:cNvPicPr>
            <a:picLocks noGrp="1" noChangeAspect="1"/>
          </p:cNvPicPr>
          <p:nvPr>
            <p:ph idx="1"/>
          </p:nvPr>
        </p:nvPicPr>
        <p:blipFill>
          <a:blip r:embed="rId2"/>
          <a:stretch>
            <a:fillRect/>
          </a:stretch>
        </p:blipFill>
        <p:spPr>
          <a:xfrm>
            <a:off x="2151382" y="390236"/>
            <a:ext cx="4841236" cy="6371976"/>
          </a:xfrm>
        </p:spPr>
      </p:pic>
    </p:spTree>
    <p:extLst>
      <p:ext uri="{BB962C8B-B14F-4D97-AF65-F5344CB8AC3E}">
        <p14:creationId xmlns:p14="http://schemas.microsoft.com/office/powerpoint/2010/main" val="516517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13A52-F97F-44BD-B787-AB582D997094}"/>
              </a:ext>
            </a:extLst>
          </p:cNvPr>
          <p:cNvSpPr>
            <a:spLocks noGrp="1"/>
          </p:cNvSpPr>
          <p:nvPr>
            <p:ph type="title"/>
          </p:nvPr>
        </p:nvSpPr>
        <p:spPr/>
        <p:txBody>
          <a:bodyPr/>
          <a:lstStyle/>
          <a:p>
            <a:pPr algn="ctr"/>
            <a:r>
              <a:rPr lang="en-US" b="1" dirty="0">
                <a:solidFill>
                  <a:schemeClr val="accent3">
                    <a:lumMod val="50000"/>
                  </a:schemeClr>
                </a:solidFill>
              </a:rPr>
              <a:t>GHA911.org </a:t>
            </a:r>
            <a:r>
              <a:rPr lang="en-US" dirty="0"/>
              <a:t>facelift!</a:t>
            </a:r>
          </a:p>
        </p:txBody>
      </p:sp>
      <p:pic>
        <p:nvPicPr>
          <p:cNvPr id="4" name="Content Placeholder 3">
            <a:extLst>
              <a:ext uri="{FF2B5EF4-FFF2-40B4-BE49-F238E27FC236}">
                <a16:creationId xmlns:a16="http://schemas.microsoft.com/office/drawing/2014/main" id="{AAC4C991-0B32-4C40-94CA-34EB9B58CAAE}"/>
              </a:ext>
            </a:extLst>
          </p:cNvPr>
          <p:cNvPicPr>
            <a:picLocks noGrp="1" noChangeAspect="1"/>
          </p:cNvPicPr>
          <p:nvPr>
            <p:ph idx="1"/>
          </p:nvPr>
        </p:nvPicPr>
        <p:blipFill>
          <a:blip r:embed="rId2"/>
          <a:stretch>
            <a:fillRect/>
          </a:stretch>
        </p:blipFill>
        <p:spPr>
          <a:xfrm>
            <a:off x="457200" y="1876490"/>
            <a:ext cx="8229600" cy="3973382"/>
          </a:xfrm>
          <a:prstGeom prst="rect">
            <a:avLst/>
          </a:prstGeom>
        </p:spPr>
      </p:pic>
    </p:spTree>
    <p:extLst>
      <p:ext uri="{BB962C8B-B14F-4D97-AF65-F5344CB8AC3E}">
        <p14:creationId xmlns:p14="http://schemas.microsoft.com/office/powerpoint/2010/main" val="2857432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95DD-F6C3-4C37-B6FF-430C84F18B06}"/>
              </a:ext>
            </a:extLst>
          </p:cNvPr>
          <p:cNvSpPr>
            <a:spLocks noGrp="1"/>
          </p:cNvSpPr>
          <p:nvPr>
            <p:ph type="title"/>
          </p:nvPr>
        </p:nvSpPr>
        <p:spPr>
          <a:xfrm>
            <a:off x="152400" y="457200"/>
            <a:ext cx="4173415" cy="1007086"/>
          </a:xfrm>
        </p:spPr>
        <p:txBody>
          <a:bodyPr/>
          <a:lstStyle/>
          <a:p>
            <a:r>
              <a:rPr lang="en-US" b="1" dirty="0">
                <a:solidFill>
                  <a:schemeClr val="accent3">
                    <a:lumMod val="50000"/>
                  </a:schemeClr>
                </a:solidFill>
              </a:rPr>
              <a:t>GHA911.org</a:t>
            </a:r>
            <a:endParaRPr lang="en-US" dirty="0"/>
          </a:p>
        </p:txBody>
      </p:sp>
      <p:sp>
        <p:nvSpPr>
          <p:cNvPr id="3" name="Content Placeholder 2">
            <a:extLst>
              <a:ext uri="{FF2B5EF4-FFF2-40B4-BE49-F238E27FC236}">
                <a16:creationId xmlns:a16="http://schemas.microsoft.com/office/drawing/2014/main" id="{003BCB00-D1D0-45DA-A41F-4F96745E1B47}"/>
              </a:ext>
            </a:extLst>
          </p:cNvPr>
          <p:cNvSpPr>
            <a:spLocks noGrp="1"/>
          </p:cNvSpPr>
          <p:nvPr>
            <p:ph idx="1"/>
          </p:nvPr>
        </p:nvSpPr>
        <p:spPr/>
        <p:txBody>
          <a:bodyPr/>
          <a:lstStyle/>
          <a:p>
            <a:endParaRPr lang="en-US" dirty="0"/>
          </a:p>
          <a:p>
            <a:endParaRPr lang="en-US" dirty="0"/>
          </a:p>
          <a:p>
            <a:endParaRPr lang="en-US" dirty="0"/>
          </a:p>
          <a:p>
            <a:r>
              <a:rPr lang="en-US" sz="2400" dirty="0"/>
              <a:t>File Library</a:t>
            </a:r>
          </a:p>
          <a:p>
            <a:r>
              <a:rPr lang="en-US" sz="2400" dirty="0"/>
              <a:t>Folders</a:t>
            </a:r>
          </a:p>
          <a:p>
            <a:r>
              <a:rPr lang="en-US" sz="2400" dirty="0"/>
              <a:t>Shared Folders</a:t>
            </a:r>
          </a:p>
          <a:p>
            <a:r>
              <a:rPr lang="en-US" sz="2400" dirty="0"/>
              <a:t>Regional Coalition Documents</a:t>
            </a:r>
          </a:p>
          <a:p>
            <a:r>
              <a:rPr lang="en-US" sz="2400" dirty="0"/>
              <a:t>Region B Healthcare Coalition</a:t>
            </a:r>
          </a:p>
          <a:p>
            <a:endParaRPr lang="en-US" dirty="0"/>
          </a:p>
        </p:txBody>
      </p:sp>
      <p:pic>
        <p:nvPicPr>
          <p:cNvPr id="4" name="Picture 3">
            <a:extLst>
              <a:ext uri="{FF2B5EF4-FFF2-40B4-BE49-F238E27FC236}">
                <a16:creationId xmlns:a16="http://schemas.microsoft.com/office/drawing/2014/main" id="{CB2AFC29-8DAB-4FC5-B936-4983532DF0FE}"/>
              </a:ext>
            </a:extLst>
          </p:cNvPr>
          <p:cNvPicPr>
            <a:picLocks noChangeAspect="1"/>
          </p:cNvPicPr>
          <p:nvPr/>
        </p:nvPicPr>
        <p:blipFill>
          <a:blip r:embed="rId2"/>
          <a:stretch>
            <a:fillRect/>
          </a:stretch>
        </p:blipFill>
        <p:spPr>
          <a:xfrm>
            <a:off x="82062" y="1464286"/>
            <a:ext cx="6596749" cy="1546872"/>
          </a:xfrm>
          <a:prstGeom prst="rect">
            <a:avLst/>
          </a:prstGeom>
        </p:spPr>
      </p:pic>
      <p:pic>
        <p:nvPicPr>
          <p:cNvPr id="5" name="Picture 4">
            <a:extLst>
              <a:ext uri="{FF2B5EF4-FFF2-40B4-BE49-F238E27FC236}">
                <a16:creationId xmlns:a16="http://schemas.microsoft.com/office/drawing/2014/main" id="{2BF4396A-0F3E-4740-9523-CCA3DB71F999}"/>
              </a:ext>
            </a:extLst>
          </p:cNvPr>
          <p:cNvPicPr>
            <a:picLocks noChangeAspect="1"/>
          </p:cNvPicPr>
          <p:nvPr/>
        </p:nvPicPr>
        <p:blipFill>
          <a:blip r:embed="rId3"/>
          <a:stretch>
            <a:fillRect/>
          </a:stretch>
        </p:blipFill>
        <p:spPr>
          <a:xfrm>
            <a:off x="6084342" y="0"/>
            <a:ext cx="2444196" cy="4475445"/>
          </a:xfrm>
          <a:prstGeom prst="rect">
            <a:avLst/>
          </a:prstGeom>
        </p:spPr>
      </p:pic>
    </p:spTree>
    <p:extLst>
      <p:ext uri="{BB962C8B-B14F-4D97-AF65-F5344CB8AC3E}">
        <p14:creationId xmlns:p14="http://schemas.microsoft.com/office/powerpoint/2010/main" val="1674525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461F5-A155-400F-8C74-92B4DFB9083B}"/>
              </a:ext>
            </a:extLst>
          </p:cNvPr>
          <p:cNvSpPr>
            <a:spLocks noGrp="1"/>
          </p:cNvSpPr>
          <p:nvPr>
            <p:ph type="title"/>
          </p:nvPr>
        </p:nvSpPr>
        <p:spPr>
          <a:xfrm>
            <a:off x="152400" y="858288"/>
            <a:ext cx="3610708" cy="589512"/>
          </a:xfrm>
        </p:spPr>
        <p:txBody>
          <a:bodyPr/>
          <a:lstStyle/>
          <a:p>
            <a:r>
              <a:rPr lang="en-US" dirty="0"/>
              <a:t>Region B File Folders</a:t>
            </a:r>
          </a:p>
        </p:txBody>
      </p:sp>
      <p:pic>
        <p:nvPicPr>
          <p:cNvPr id="4" name="Content Placeholder 3">
            <a:extLst>
              <a:ext uri="{FF2B5EF4-FFF2-40B4-BE49-F238E27FC236}">
                <a16:creationId xmlns:a16="http://schemas.microsoft.com/office/drawing/2014/main" id="{5E2735FF-4F61-4971-8678-3F471228A725}"/>
              </a:ext>
            </a:extLst>
          </p:cNvPr>
          <p:cNvPicPr>
            <a:picLocks noGrp="1" noChangeAspect="1"/>
          </p:cNvPicPr>
          <p:nvPr>
            <p:ph idx="1"/>
          </p:nvPr>
        </p:nvPicPr>
        <p:blipFill>
          <a:blip r:embed="rId2"/>
          <a:stretch>
            <a:fillRect/>
          </a:stretch>
        </p:blipFill>
        <p:spPr>
          <a:xfrm>
            <a:off x="4207983" y="858288"/>
            <a:ext cx="4328170" cy="4525963"/>
          </a:xfrm>
          <a:prstGeom prst="rect">
            <a:avLst/>
          </a:prstGeom>
        </p:spPr>
      </p:pic>
    </p:spTree>
    <p:extLst>
      <p:ext uri="{BB962C8B-B14F-4D97-AF65-F5344CB8AC3E}">
        <p14:creationId xmlns:p14="http://schemas.microsoft.com/office/powerpoint/2010/main" val="3597943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1C9B-04FB-4E2C-9DA8-FEA67E991912}"/>
              </a:ext>
            </a:extLst>
          </p:cNvPr>
          <p:cNvSpPr>
            <a:spLocks noGrp="1"/>
          </p:cNvSpPr>
          <p:nvPr>
            <p:ph type="title"/>
          </p:nvPr>
        </p:nvSpPr>
        <p:spPr/>
        <p:txBody>
          <a:bodyPr/>
          <a:lstStyle/>
          <a:p>
            <a:r>
              <a:rPr lang="en-US" sz="3200" dirty="0"/>
              <a:t>Communication Drill – Thank you for responding!</a:t>
            </a:r>
          </a:p>
        </p:txBody>
      </p:sp>
      <p:pic>
        <p:nvPicPr>
          <p:cNvPr id="4" name="Content Placeholder 3">
            <a:extLst>
              <a:ext uri="{FF2B5EF4-FFF2-40B4-BE49-F238E27FC236}">
                <a16:creationId xmlns:a16="http://schemas.microsoft.com/office/drawing/2014/main" id="{350E83A0-F77E-4BCE-8C32-FC8942744082}"/>
              </a:ext>
            </a:extLst>
          </p:cNvPr>
          <p:cNvPicPr>
            <a:picLocks noGrp="1" noChangeAspect="1"/>
          </p:cNvPicPr>
          <p:nvPr>
            <p:ph idx="1"/>
          </p:nvPr>
        </p:nvPicPr>
        <p:blipFill>
          <a:blip r:embed="rId2"/>
          <a:stretch>
            <a:fillRect/>
          </a:stretch>
        </p:blipFill>
        <p:spPr>
          <a:xfrm>
            <a:off x="671512" y="1561062"/>
            <a:ext cx="7800975" cy="4076700"/>
          </a:xfrm>
          <a:prstGeom prst="rect">
            <a:avLst/>
          </a:prstGeom>
        </p:spPr>
      </p:pic>
    </p:spTree>
    <p:extLst>
      <p:ext uri="{BB962C8B-B14F-4D97-AF65-F5344CB8AC3E}">
        <p14:creationId xmlns:p14="http://schemas.microsoft.com/office/powerpoint/2010/main" val="3898075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5F094-DB6B-4469-8596-A8C71AC1F2D4}"/>
              </a:ext>
            </a:extLst>
          </p:cNvPr>
          <p:cNvSpPr>
            <a:spLocks noGrp="1"/>
          </p:cNvSpPr>
          <p:nvPr>
            <p:ph type="title"/>
          </p:nvPr>
        </p:nvSpPr>
        <p:spPr>
          <a:xfrm>
            <a:off x="152400" y="1481503"/>
            <a:ext cx="2502877" cy="1204547"/>
          </a:xfrm>
        </p:spPr>
        <p:txBody>
          <a:bodyPr/>
          <a:lstStyle/>
          <a:p>
            <a:pPr algn="ctr"/>
            <a:r>
              <a:rPr lang="en-US" sz="5400" b="1" dirty="0"/>
              <a:t>HVA</a:t>
            </a:r>
          </a:p>
        </p:txBody>
      </p:sp>
      <p:pic>
        <p:nvPicPr>
          <p:cNvPr id="5" name="Content Placeholder 4">
            <a:extLst>
              <a:ext uri="{FF2B5EF4-FFF2-40B4-BE49-F238E27FC236}">
                <a16:creationId xmlns:a16="http://schemas.microsoft.com/office/drawing/2014/main" id="{E9699C02-607B-4BC5-88F9-6EA7D2A57AF4}"/>
              </a:ext>
            </a:extLst>
          </p:cNvPr>
          <p:cNvPicPr>
            <a:picLocks noGrp="1" noChangeAspect="1"/>
          </p:cNvPicPr>
          <p:nvPr>
            <p:ph idx="1"/>
          </p:nvPr>
        </p:nvPicPr>
        <p:blipFill>
          <a:blip r:embed="rId2"/>
          <a:stretch>
            <a:fillRect/>
          </a:stretch>
        </p:blipFill>
        <p:spPr>
          <a:xfrm>
            <a:off x="2820819" y="457200"/>
            <a:ext cx="5630099" cy="5124450"/>
          </a:xfrm>
          <a:prstGeom prst="rect">
            <a:avLst/>
          </a:prstGeom>
        </p:spPr>
      </p:pic>
    </p:spTree>
    <p:extLst>
      <p:ext uri="{BB962C8B-B14F-4D97-AF65-F5344CB8AC3E}">
        <p14:creationId xmlns:p14="http://schemas.microsoft.com/office/powerpoint/2010/main" val="824032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1E48-0467-4477-B4BE-E54B27B164AC}"/>
              </a:ext>
            </a:extLst>
          </p:cNvPr>
          <p:cNvSpPr>
            <a:spLocks noGrp="1"/>
          </p:cNvSpPr>
          <p:nvPr>
            <p:ph type="title"/>
          </p:nvPr>
        </p:nvSpPr>
        <p:spPr>
          <a:xfrm>
            <a:off x="6273939" y="2042424"/>
            <a:ext cx="2652346" cy="2936630"/>
          </a:xfrm>
        </p:spPr>
        <p:txBody>
          <a:bodyPr/>
          <a:lstStyle/>
          <a:p>
            <a:pPr algn="ctr"/>
            <a:r>
              <a:rPr lang="en-US" sz="3600" dirty="0"/>
              <a:t>Accepting volunteers to be on response plan</a:t>
            </a:r>
            <a:br>
              <a:rPr lang="en-US" sz="3600" dirty="0"/>
            </a:br>
            <a:r>
              <a:rPr lang="en-US" sz="3600" dirty="0"/>
              <a:t>work group</a:t>
            </a:r>
          </a:p>
        </p:txBody>
      </p:sp>
      <p:pic>
        <p:nvPicPr>
          <p:cNvPr id="4" name="Content Placeholder 3">
            <a:extLst>
              <a:ext uri="{FF2B5EF4-FFF2-40B4-BE49-F238E27FC236}">
                <a16:creationId xmlns:a16="http://schemas.microsoft.com/office/drawing/2014/main" id="{08CFBC34-F619-4422-B725-EF822330166A}"/>
              </a:ext>
            </a:extLst>
          </p:cNvPr>
          <p:cNvPicPr>
            <a:picLocks noGrp="1" noChangeAspect="1"/>
          </p:cNvPicPr>
          <p:nvPr>
            <p:ph idx="1"/>
          </p:nvPr>
        </p:nvPicPr>
        <p:blipFill>
          <a:blip r:embed="rId2"/>
          <a:stretch>
            <a:fillRect/>
          </a:stretch>
        </p:blipFill>
        <p:spPr>
          <a:xfrm>
            <a:off x="334638" y="314369"/>
            <a:ext cx="5692302" cy="4664685"/>
          </a:xfrm>
          <a:prstGeom prst="rect">
            <a:avLst/>
          </a:prstGeom>
        </p:spPr>
      </p:pic>
    </p:spTree>
    <p:extLst>
      <p:ext uri="{BB962C8B-B14F-4D97-AF65-F5344CB8AC3E}">
        <p14:creationId xmlns:p14="http://schemas.microsoft.com/office/powerpoint/2010/main" val="720809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E19B-BCB6-4214-82CE-9A959E7E2514}"/>
              </a:ext>
            </a:extLst>
          </p:cNvPr>
          <p:cNvSpPr>
            <a:spLocks noGrp="1"/>
          </p:cNvSpPr>
          <p:nvPr>
            <p:ph type="title"/>
          </p:nvPr>
        </p:nvSpPr>
        <p:spPr>
          <a:xfrm>
            <a:off x="238007" y="422031"/>
            <a:ext cx="2892055" cy="1784838"/>
          </a:xfrm>
        </p:spPr>
        <p:txBody>
          <a:bodyPr/>
          <a:lstStyle/>
          <a:p>
            <a:r>
              <a:rPr lang="en-US" sz="3600" dirty="0"/>
              <a:t>Requirements</a:t>
            </a:r>
            <a:br>
              <a:rPr lang="en-US" sz="3600" dirty="0"/>
            </a:br>
            <a:r>
              <a:rPr lang="en-US" sz="3600" dirty="0"/>
              <a:t>of plan</a:t>
            </a:r>
          </a:p>
        </p:txBody>
      </p:sp>
      <p:pic>
        <p:nvPicPr>
          <p:cNvPr id="4" name="Picture 3">
            <a:extLst>
              <a:ext uri="{FF2B5EF4-FFF2-40B4-BE49-F238E27FC236}">
                <a16:creationId xmlns:a16="http://schemas.microsoft.com/office/drawing/2014/main" id="{9BD0BBF3-5F2F-4AAF-84CD-8014ADE52FAC}"/>
              </a:ext>
            </a:extLst>
          </p:cNvPr>
          <p:cNvPicPr>
            <a:picLocks noChangeAspect="1"/>
          </p:cNvPicPr>
          <p:nvPr/>
        </p:nvPicPr>
        <p:blipFill>
          <a:blip r:embed="rId2"/>
          <a:stretch>
            <a:fillRect/>
          </a:stretch>
        </p:blipFill>
        <p:spPr>
          <a:xfrm>
            <a:off x="2870261" y="1081453"/>
            <a:ext cx="5701624" cy="5196253"/>
          </a:xfrm>
          <a:prstGeom prst="rect">
            <a:avLst/>
          </a:prstGeom>
        </p:spPr>
      </p:pic>
    </p:spTree>
    <p:extLst>
      <p:ext uri="{BB962C8B-B14F-4D97-AF65-F5344CB8AC3E}">
        <p14:creationId xmlns:p14="http://schemas.microsoft.com/office/powerpoint/2010/main" val="2602878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AE9F1-F9D7-4463-AECB-32753D0EFC1B}"/>
              </a:ext>
            </a:extLst>
          </p:cNvPr>
          <p:cNvSpPr>
            <a:spLocks noGrp="1"/>
          </p:cNvSpPr>
          <p:nvPr>
            <p:ph type="title"/>
          </p:nvPr>
        </p:nvSpPr>
        <p:spPr>
          <a:xfrm>
            <a:off x="152400" y="457199"/>
            <a:ext cx="8839200" cy="1336431"/>
          </a:xfrm>
        </p:spPr>
        <p:txBody>
          <a:bodyPr/>
          <a:lstStyle/>
          <a:p>
            <a:pPr algn="ctr"/>
            <a:r>
              <a:rPr lang="en-US" dirty="0"/>
              <a:t>Long Term Care Alternate Power Source Survey</a:t>
            </a:r>
          </a:p>
        </p:txBody>
      </p:sp>
      <p:pic>
        <p:nvPicPr>
          <p:cNvPr id="4" name="Content Placeholder 3">
            <a:extLst>
              <a:ext uri="{FF2B5EF4-FFF2-40B4-BE49-F238E27FC236}">
                <a16:creationId xmlns:a16="http://schemas.microsoft.com/office/drawing/2014/main" id="{8BAF0354-0DBA-4EE7-B9AE-AB5D0B6CECD6}"/>
              </a:ext>
            </a:extLst>
          </p:cNvPr>
          <p:cNvPicPr>
            <a:picLocks noGrp="1" noChangeAspect="1"/>
          </p:cNvPicPr>
          <p:nvPr>
            <p:ph idx="1"/>
          </p:nvPr>
        </p:nvPicPr>
        <p:blipFill>
          <a:blip r:embed="rId2"/>
          <a:stretch>
            <a:fillRect/>
          </a:stretch>
        </p:blipFill>
        <p:spPr>
          <a:xfrm>
            <a:off x="354878" y="1960563"/>
            <a:ext cx="4666154" cy="4692164"/>
          </a:xfrm>
          <a:prstGeom prst="rect">
            <a:avLst/>
          </a:prstGeom>
        </p:spPr>
      </p:pic>
      <p:sp>
        <p:nvSpPr>
          <p:cNvPr id="5" name="TextBox 4">
            <a:extLst>
              <a:ext uri="{FF2B5EF4-FFF2-40B4-BE49-F238E27FC236}">
                <a16:creationId xmlns:a16="http://schemas.microsoft.com/office/drawing/2014/main" id="{512969D9-95B5-4BEB-9998-32437F68B891}"/>
              </a:ext>
            </a:extLst>
          </p:cNvPr>
          <p:cNvSpPr txBox="1"/>
          <p:nvPr/>
        </p:nvSpPr>
        <p:spPr>
          <a:xfrm>
            <a:off x="5756673" y="3193136"/>
            <a:ext cx="3032449" cy="1754326"/>
          </a:xfrm>
          <a:prstGeom prst="rect">
            <a:avLst/>
          </a:prstGeom>
          <a:noFill/>
        </p:spPr>
        <p:txBody>
          <a:bodyPr wrap="square" rtlCol="0">
            <a:spAutoFit/>
          </a:bodyPr>
          <a:lstStyle/>
          <a:p>
            <a:r>
              <a:rPr lang="en-US" sz="3600" dirty="0"/>
              <a:t>Please complete by March 1</a:t>
            </a:r>
          </a:p>
        </p:txBody>
      </p:sp>
    </p:spTree>
    <p:extLst>
      <p:ext uri="{BB962C8B-B14F-4D97-AF65-F5344CB8AC3E}">
        <p14:creationId xmlns:p14="http://schemas.microsoft.com/office/powerpoint/2010/main" val="1495238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1615440"/>
          </a:xfrm>
        </p:spPr>
        <p:txBody>
          <a:bodyPr/>
          <a:lstStyle/>
          <a:p>
            <a:r>
              <a:rPr lang="en-US" sz="4000" b="1" dirty="0"/>
              <a:t>Updates</a:t>
            </a:r>
            <a:r>
              <a:rPr lang="en-US" sz="4000" dirty="0"/>
              <a:t> from Hospitals, EMA, LTC, Behavioral Health, ARC, Other Partners</a:t>
            </a:r>
          </a:p>
        </p:txBody>
      </p:sp>
    </p:spTree>
    <p:extLst>
      <p:ext uri="{BB962C8B-B14F-4D97-AF65-F5344CB8AC3E}">
        <p14:creationId xmlns:p14="http://schemas.microsoft.com/office/powerpoint/2010/main" val="2259078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Wrap up</a:t>
            </a:r>
          </a:p>
        </p:txBody>
      </p:sp>
      <p:sp>
        <p:nvSpPr>
          <p:cNvPr id="3" name="Content Placeholder 2"/>
          <p:cNvSpPr>
            <a:spLocks noGrp="1"/>
          </p:cNvSpPr>
          <p:nvPr>
            <p:ph idx="1"/>
          </p:nvPr>
        </p:nvSpPr>
        <p:spPr>
          <a:xfrm>
            <a:off x="457200" y="1330236"/>
            <a:ext cx="8229600" cy="4417422"/>
          </a:xfrm>
        </p:spPr>
        <p:txBody>
          <a:bodyPr/>
          <a:lstStyle/>
          <a:p>
            <a:r>
              <a:rPr lang="en-US" dirty="0"/>
              <a:t>Open Forum</a:t>
            </a:r>
          </a:p>
          <a:p>
            <a:r>
              <a:rPr lang="en-US" dirty="0"/>
              <a:t>Future Dates</a:t>
            </a:r>
          </a:p>
          <a:p>
            <a:pPr lvl="1"/>
            <a:r>
              <a:rPr lang="en-US" sz="2400" dirty="0"/>
              <a:t>GMHC Tabletop :</a:t>
            </a:r>
          </a:p>
          <a:p>
            <a:pPr lvl="2"/>
            <a:r>
              <a:rPr lang="en-US" sz="2000" dirty="0"/>
              <a:t>March 14</a:t>
            </a:r>
            <a:r>
              <a:rPr lang="en-US" sz="2000" baseline="30000" dirty="0"/>
              <a:t>th</a:t>
            </a:r>
            <a:r>
              <a:rPr lang="en-US" sz="2000" dirty="0"/>
              <a:t> – Lanier Tech Gainesville</a:t>
            </a:r>
          </a:p>
          <a:p>
            <a:pPr lvl="1"/>
            <a:r>
              <a:rPr lang="en-US" sz="2400" dirty="0"/>
              <a:t>GMHC Quarterly Meeting:</a:t>
            </a:r>
          </a:p>
          <a:p>
            <a:pPr lvl="2"/>
            <a:r>
              <a:rPr lang="en-US" sz="2000" dirty="0"/>
              <a:t>May 22</a:t>
            </a:r>
            <a:r>
              <a:rPr lang="en-US" sz="2000" baseline="30000" dirty="0"/>
              <a:t>nd</a:t>
            </a:r>
            <a:r>
              <a:rPr lang="en-US" sz="2000" dirty="0"/>
              <a:t> – NGMC Gainesville</a:t>
            </a:r>
          </a:p>
          <a:p>
            <a:r>
              <a:rPr lang="en-US" dirty="0"/>
              <a:t> MATF (Mutual Aid Task Force) Meeting: </a:t>
            </a:r>
          </a:p>
          <a:p>
            <a:pPr lvl="2"/>
            <a:r>
              <a:rPr lang="en-US" sz="2000" i="1" dirty="0"/>
              <a:t>March 22</a:t>
            </a:r>
            <a:r>
              <a:rPr lang="en-US" sz="2000" i="1" baseline="30000" dirty="0"/>
              <a:t>nd</a:t>
            </a:r>
            <a:r>
              <a:rPr lang="en-US" sz="2000" i="1" dirty="0"/>
              <a:t> </a:t>
            </a:r>
            <a:r>
              <a:rPr lang="en-US" sz="1800" i="1" dirty="0"/>
              <a:t>Bay A, Georgia Public Safety Training Center</a:t>
            </a:r>
          </a:p>
          <a:p>
            <a:pPr lvl="3"/>
            <a:r>
              <a:rPr lang="en-US" sz="1800" dirty="0"/>
              <a:t>1000 Indian Springs Drive Forsyth, GA </a:t>
            </a:r>
          </a:p>
          <a:p>
            <a:pPr lvl="1"/>
            <a:r>
              <a:rPr lang="en-US" sz="2400" dirty="0"/>
              <a:t>Other happenings</a:t>
            </a:r>
          </a:p>
        </p:txBody>
      </p:sp>
    </p:spTree>
    <p:extLst>
      <p:ext uri="{BB962C8B-B14F-4D97-AF65-F5344CB8AC3E}">
        <p14:creationId xmlns:p14="http://schemas.microsoft.com/office/powerpoint/2010/main" val="3983071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E503-F8FE-4A7C-A7EC-2777508103BF}"/>
              </a:ext>
            </a:extLst>
          </p:cNvPr>
          <p:cNvSpPr>
            <a:spLocks noGrp="1"/>
          </p:cNvSpPr>
          <p:nvPr>
            <p:ph type="title"/>
          </p:nvPr>
        </p:nvSpPr>
        <p:spPr/>
        <p:txBody>
          <a:bodyPr/>
          <a:lstStyle/>
          <a:p>
            <a:r>
              <a:rPr lang="en-US" sz="4000" b="1" dirty="0">
                <a:solidFill>
                  <a:srgbClr val="000000"/>
                </a:solidFill>
                <a:latin typeface="Calibri" panose="020F0502020204030204" pitchFamily="34" charset="0"/>
              </a:rPr>
              <a:t>Severe Weather Awareness Week 2/4 </a:t>
            </a:r>
            <a:br>
              <a:rPr lang="en-US" sz="4000" b="1" dirty="0">
                <a:solidFill>
                  <a:srgbClr val="000000"/>
                </a:solidFill>
                <a:latin typeface="Calibri" panose="020F0502020204030204" pitchFamily="34" charset="0"/>
              </a:rPr>
            </a:br>
            <a:endParaRPr lang="en-US" dirty="0"/>
          </a:p>
        </p:txBody>
      </p:sp>
      <p:sp>
        <p:nvSpPr>
          <p:cNvPr id="4" name="Content Placeholder 3">
            <a:extLst>
              <a:ext uri="{FF2B5EF4-FFF2-40B4-BE49-F238E27FC236}">
                <a16:creationId xmlns:a16="http://schemas.microsoft.com/office/drawing/2014/main" id="{521D87C2-B1B8-4407-BAEE-F784FC01B51C}"/>
              </a:ext>
            </a:extLst>
          </p:cNvPr>
          <p:cNvSpPr>
            <a:spLocks noGrp="1"/>
          </p:cNvSpPr>
          <p:nvPr>
            <p:ph idx="1"/>
          </p:nvPr>
        </p:nvSpPr>
        <p:spPr>
          <a:xfrm>
            <a:off x="457200" y="1600200"/>
            <a:ext cx="8229600" cy="3933384"/>
          </a:xfrm>
          <a:prstGeom prst="rect">
            <a:avLst/>
          </a:prstGeom>
        </p:spPr>
        <p:txBody>
          <a:bodyPr wrap="square">
            <a:spAutoFit/>
          </a:bodyPr>
          <a:lstStyle/>
          <a:p>
            <a:r>
              <a:rPr lang="en-US" b="1" dirty="0">
                <a:solidFill>
                  <a:srgbClr val="000000"/>
                </a:solidFill>
                <a:latin typeface="Arial" panose="020B0604020202020204" pitchFamily="34" charset="0"/>
              </a:rPr>
              <a:t>Family Preparedness/NOAA Weather Radio Day – Monday, Feb. 4</a:t>
            </a:r>
          </a:p>
          <a:p>
            <a:r>
              <a:rPr lang="en-US" b="1" dirty="0">
                <a:solidFill>
                  <a:srgbClr val="000000"/>
                </a:solidFill>
                <a:latin typeface="Arial" panose="020B0604020202020204" pitchFamily="34" charset="0"/>
              </a:rPr>
              <a:t>Thunderstorm Safety – Tuesday, Feb. 5 </a:t>
            </a:r>
          </a:p>
          <a:p>
            <a:r>
              <a:rPr lang="en-US" b="1" dirty="0">
                <a:solidFill>
                  <a:srgbClr val="000000"/>
                </a:solidFill>
                <a:latin typeface="Arial" panose="020B0604020202020204" pitchFamily="34" charset="0"/>
              </a:rPr>
              <a:t>Tornado Safety drill to occur at 9 a.m. – Wednesday, Feb. 6</a:t>
            </a:r>
          </a:p>
          <a:p>
            <a:r>
              <a:rPr lang="en-US" b="1" dirty="0">
                <a:solidFill>
                  <a:srgbClr val="000000"/>
                </a:solidFill>
                <a:latin typeface="Arial" panose="020B0604020202020204" pitchFamily="34" charset="0"/>
              </a:rPr>
              <a:t>Lightning Safety – Thursday, Feb 7</a:t>
            </a:r>
          </a:p>
          <a:p>
            <a:r>
              <a:rPr lang="en-US" b="1" dirty="0">
                <a:solidFill>
                  <a:srgbClr val="000000"/>
                </a:solidFill>
                <a:latin typeface="Arial" panose="020B0604020202020204" pitchFamily="34" charset="0"/>
              </a:rPr>
              <a:t>Flood Safety – Friday, Feb 8 </a:t>
            </a:r>
            <a:endParaRPr lang="en-US" dirty="0"/>
          </a:p>
        </p:txBody>
      </p:sp>
    </p:spTree>
    <p:extLst>
      <p:ext uri="{BB962C8B-B14F-4D97-AF65-F5344CB8AC3E}">
        <p14:creationId xmlns:p14="http://schemas.microsoft.com/office/powerpoint/2010/main" val="2699480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2706"/>
            <a:ext cx="8839200" cy="853737"/>
          </a:xfrm>
        </p:spPr>
        <p:txBody>
          <a:bodyPr>
            <a:noAutofit/>
          </a:bodyPr>
          <a:lstStyle/>
          <a:p>
            <a:r>
              <a:rPr lang="en-US" sz="4000" b="1" dirty="0">
                <a:solidFill>
                  <a:prstClr val="black"/>
                </a:solidFill>
                <a:effectLst>
                  <a:outerShdw blurRad="38100" dist="38100" dir="2700000" algn="tl">
                    <a:srgbClr val="000000">
                      <a:alpha val="43137"/>
                    </a:srgbClr>
                  </a:outerShdw>
                </a:effectLst>
              </a:rPr>
              <a:t>2018 Winter Weather Week</a:t>
            </a:r>
          </a:p>
        </p:txBody>
      </p:sp>
      <p:sp>
        <p:nvSpPr>
          <p:cNvPr id="3" name="Rectangle 2">
            <a:extLst>
              <a:ext uri="{FF2B5EF4-FFF2-40B4-BE49-F238E27FC236}">
                <a16:creationId xmlns:a16="http://schemas.microsoft.com/office/drawing/2014/main" id="{E54ACCEB-0773-43EA-900D-20F961E73185}"/>
              </a:ext>
            </a:extLst>
          </p:cNvPr>
          <p:cNvSpPr/>
          <p:nvPr/>
        </p:nvSpPr>
        <p:spPr>
          <a:xfrm>
            <a:off x="461817" y="1056443"/>
            <a:ext cx="7139709" cy="892552"/>
          </a:xfrm>
          <a:prstGeom prst="rect">
            <a:avLst/>
          </a:prstGeom>
        </p:spPr>
        <p:txBody>
          <a:bodyPr wrap="square">
            <a:spAutoFit/>
          </a:bodyPr>
          <a:lstStyle/>
          <a:p>
            <a:r>
              <a:rPr lang="en-US" sz="2800" dirty="0">
                <a:latin typeface="Calibri" panose="020F0502020204030204" pitchFamily="34" charset="0"/>
                <a:ea typeface="Calibri" panose="020F0502020204030204" pitchFamily="34" charset="0"/>
                <a:cs typeface="Consolas" panose="020B0609020204030204" pitchFamily="49" charset="0"/>
              </a:rPr>
              <a:t>December 2-8, 2018</a:t>
            </a:r>
            <a:endParaRPr lang="en-US" sz="3600" b="1" u="sng" dirty="0">
              <a:latin typeface="Calibri" panose="020F0502020204030204" pitchFamily="34" charset="0"/>
              <a:ea typeface="Calibri" panose="020F0502020204030204" pitchFamily="34" charset="0"/>
              <a:cs typeface="Consolas" panose="020B0609020204030204" pitchFamily="49" charset="0"/>
            </a:endParaRPr>
          </a:p>
          <a:p>
            <a:endParaRPr lang="en-US" sz="2400" dirty="0">
              <a:latin typeface="Calibri" panose="020F0502020204030204" pitchFamily="34" charset="0"/>
              <a:ea typeface="Calibri" panose="020F0502020204030204" pitchFamily="34" charset="0"/>
              <a:cs typeface="Consolas" panose="020B0609020204030204" pitchFamily="49" charset="0"/>
            </a:endParaRPr>
          </a:p>
        </p:txBody>
      </p:sp>
    </p:spTree>
    <p:extLst>
      <p:ext uri="{BB962C8B-B14F-4D97-AF65-F5344CB8AC3E}">
        <p14:creationId xmlns:p14="http://schemas.microsoft.com/office/powerpoint/2010/main" val="1533848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066C71-E7A8-4991-A613-A61C586F00DC}"/>
              </a:ext>
            </a:extLst>
          </p:cNvPr>
          <p:cNvSpPr>
            <a:spLocks noGrp="1"/>
          </p:cNvSpPr>
          <p:nvPr>
            <p:ph sz="quarter" idx="11"/>
          </p:nvPr>
        </p:nvSpPr>
        <p:spPr>
          <a:xfrm>
            <a:off x="295382" y="945321"/>
            <a:ext cx="8306656" cy="4803725"/>
          </a:xfrm>
        </p:spPr>
        <p:txBody>
          <a:bodyPr/>
          <a:lstStyle/>
          <a:p>
            <a:r>
              <a:rPr lang="en-US" sz="2200" u="sng" dirty="0"/>
              <a:t>Wednesday, 8:00 </a:t>
            </a:r>
            <a:r>
              <a:rPr lang="en-US" sz="2200" u="sng" dirty="0" err="1"/>
              <a:t>a.m</a:t>
            </a:r>
            <a:r>
              <a:rPr lang="en-US" sz="2200" dirty="0"/>
              <a:t>: The National Weather Service (NWS) detects a cold front moving toward ___________________. Weather officials urge citizens to prepare for a large storm that will likely begin in the next 24 hours. A winter storm warning is issued by the NWS for ___________________ as well as all surrounding areas within 100 miles. The NWS predicts light snow that will likely mix with or change to sleet or freezing rain with significant icing possible by tomorrow afternoon. Ice accumulation will likely be between 1/4 and 1/2 inch, with highest icing potential near downtown ___________________. The public is advised to expect widespread power outages, damaged trees, and treacherous road conditions because of the ice storm. Local schools are beginning to announce closures for the remainder of the week. </a:t>
            </a:r>
          </a:p>
        </p:txBody>
      </p:sp>
      <p:sp>
        <p:nvSpPr>
          <p:cNvPr id="3" name="Title 2">
            <a:extLst>
              <a:ext uri="{FF2B5EF4-FFF2-40B4-BE49-F238E27FC236}">
                <a16:creationId xmlns:a16="http://schemas.microsoft.com/office/drawing/2014/main" id="{E09D85F7-DBF5-46C4-B2AF-B31BCF47CDF0}"/>
              </a:ext>
            </a:extLst>
          </p:cNvPr>
          <p:cNvSpPr>
            <a:spLocks noGrp="1"/>
          </p:cNvSpPr>
          <p:nvPr>
            <p:ph type="title"/>
          </p:nvPr>
        </p:nvSpPr>
        <p:spPr>
          <a:xfrm>
            <a:off x="333910" y="53181"/>
            <a:ext cx="8229600" cy="909638"/>
          </a:xfrm>
        </p:spPr>
        <p:txBody>
          <a:bodyPr/>
          <a:lstStyle/>
          <a:p>
            <a:r>
              <a:rPr lang="en-US" dirty="0"/>
              <a:t>Winter Storm Scenario </a:t>
            </a:r>
          </a:p>
        </p:txBody>
      </p:sp>
    </p:spTree>
    <p:extLst>
      <p:ext uri="{BB962C8B-B14F-4D97-AF65-F5344CB8AC3E}">
        <p14:creationId xmlns:p14="http://schemas.microsoft.com/office/powerpoint/2010/main" val="4088159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6D0013-96DA-4A01-BFB3-0EA6E018E54A}"/>
              </a:ext>
            </a:extLst>
          </p:cNvPr>
          <p:cNvSpPr>
            <a:spLocks noGrp="1"/>
          </p:cNvSpPr>
          <p:nvPr>
            <p:ph sz="quarter" idx="11"/>
          </p:nvPr>
        </p:nvSpPr>
        <p:spPr>
          <a:xfrm>
            <a:off x="251717" y="972977"/>
            <a:ext cx="8419672" cy="3919538"/>
          </a:xfrm>
        </p:spPr>
        <p:txBody>
          <a:bodyPr/>
          <a:lstStyle/>
          <a:p>
            <a:r>
              <a:rPr lang="en-US" dirty="0"/>
              <a:t>Key Themes: </a:t>
            </a:r>
          </a:p>
          <a:p>
            <a:pPr marL="457200" indent="-457200">
              <a:buFont typeface="Arial" panose="020B0604020202020204" pitchFamily="34" charset="0"/>
              <a:buChar char="•"/>
            </a:pPr>
            <a:r>
              <a:rPr lang="en-US" dirty="0"/>
              <a:t>Monitoring of weather conditions </a:t>
            </a:r>
          </a:p>
          <a:p>
            <a:pPr marL="457200" indent="-457200">
              <a:buFont typeface="Arial" panose="020B0604020202020204" pitchFamily="34" charset="0"/>
              <a:buChar char="•"/>
            </a:pPr>
            <a:r>
              <a:rPr lang="en-US" dirty="0"/>
              <a:t>Employee notification and communication plan </a:t>
            </a:r>
          </a:p>
          <a:p>
            <a:pPr marL="457200" indent="-457200">
              <a:buFont typeface="Arial" panose="020B0604020202020204" pitchFamily="34" charset="0"/>
              <a:buChar char="•"/>
            </a:pPr>
            <a:r>
              <a:rPr lang="en-US" dirty="0"/>
              <a:t>Assessing potentially affected operational components </a:t>
            </a:r>
          </a:p>
          <a:p>
            <a:pPr marL="457200" indent="-457200">
              <a:buFont typeface="Arial" panose="020B0604020202020204" pitchFamily="34" charset="0"/>
              <a:buChar char="•"/>
            </a:pPr>
            <a:r>
              <a:rPr lang="en-US" dirty="0"/>
              <a:t>Decision-making and decision makers </a:t>
            </a:r>
          </a:p>
          <a:p>
            <a:endParaRPr lang="en-US" dirty="0"/>
          </a:p>
        </p:txBody>
      </p:sp>
      <p:sp>
        <p:nvSpPr>
          <p:cNvPr id="3" name="Title 2">
            <a:extLst>
              <a:ext uri="{FF2B5EF4-FFF2-40B4-BE49-F238E27FC236}">
                <a16:creationId xmlns:a16="http://schemas.microsoft.com/office/drawing/2014/main" id="{1C0ED8F2-1AEA-47C7-AFAA-547CD4115DC7}"/>
              </a:ext>
            </a:extLst>
          </p:cNvPr>
          <p:cNvSpPr>
            <a:spLocks noGrp="1"/>
          </p:cNvSpPr>
          <p:nvPr>
            <p:ph type="title"/>
          </p:nvPr>
        </p:nvSpPr>
        <p:spPr>
          <a:xfrm>
            <a:off x="364733" y="189502"/>
            <a:ext cx="8229600" cy="909638"/>
          </a:xfrm>
        </p:spPr>
        <p:txBody>
          <a:bodyPr/>
          <a:lstStyle/>
          <a:p>
            <a:r>
              <a:rPr lang="en-US" dirty="0"/>
              <a:t>Gather Information</a:t>
            </a:r>
          </a:p>
        </p:txBody>
      </p:sp>
    </p:spTree>
    <p:extLst>
      <p:ext uri="{BB962C8B-B14F-4D97-AF65-F5344CB8AC3E}">
        <p14:creationId xmlns:p14="http://schemas.microsoft.com/office/powerpoint/2010/main" val="3857829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936523-B536-4FD9-9930-ACEB4C8173AB}"/>
              </a:ext>
            </a:extLst>
          </p:cNvPr>
          <p:cNvSpPr>
            <a:spLocks noGrp="1"/>
          </p:cNvSpPr>
          <p:nvPr>
            <p:ph sz="quarter" idx="11"/>
          </p:nvPr>
        </p:nvSpPr>
        <p:spPr>
          <a:xfrm>
            <a:off x="457200" y="962818"/>
            <a:ext cx="8229600" cy="4805684"/>
          </a:xfrm>
        </p:spPr>
        <p:txBody>
          <a:bodyPr/>
          <a:lstStyle/>
          <a:p>
            <a:r>
              <a:rPr lang="en-US" sz="2300" u="sng" dirty="0"/>
              <a:t>Thursday, 8:00 </a:t>
            </a:r>
            <a:r>
              <a:rPr lang="en-US" sz="2300" u="sng" dirty="0" err="1"/>
              <a:t>a.m</a:t>
            </a:r>
            <a:r>
              <a:rPr lang="en-US" sz="2300" dirty="0"/>
              <a:t>: Precipitation begins as wet snow for several hours, changes to freezing drizzle, and then freezing rain. Ice up to 1/2 inch thick accumulates on roads, sidewalks, trees, power lines, and houses. Wind gusts up to 40 miles per hour are reported in the area. Authorities are attempting to clear the major roadways, but the dangerous conditions make it nearly impossible to keep even the largest vehicles on the road. Nearly all roads are impassable. Emergency response vehicles are unable to respond to calls for assistance. Heavy accumulation of ice and wet snow causes dozens of trees to fall, taking down power lines. Power outages are widespread. Your school district has extended closures until Monday; all local government buildings are closed.</a:t>
            </a:r>
          </a:p>
        </p:txBody>
      </p:sp>
      <p:sp>
        <p:nvSpPr>
          <p:cNvPr id="3" name="Title 2">
            <a:extLst>
              <a:ext uri="{FF2B5EF4-FFF2-40B4-BE49-F238E27FC236}">
                <a16:creationId xmlns:a16="http://schemas.microsoft.com/office/drawing/2014/main" id="{940E73D7-498C-4423-B1E5-038D775B43E5}"/>
              </a:ext>
            </a:extLst>
          </p:cNvPr>
          <p:cNvSpPr>
            <a:spLocks noGrp="1"/>
          </p:cNvSpPr>
          <p:nvPr>
            <p:ph type="title"/>
          </p:nvPr>
        </p:nvSpPr>
        <p:spPr>
          <a:xfrm>
            <a:off x="375007" y="53181"/>
            <a:ext cx="8229600" cy="909638"/>
          </a:xfrm>
        </p:spPr>
        <p:txBody>
          <a:bodyPr/>
          <a:lstStyle/>
          <a:p>
            <a:r>
              <a:rPr lang="en-US" dirty="0"/>
              <a:t>Winter Storm Scenario Update #1</a:t>
            </a:r>
          </a:p>
        </p:txBody>
      </p:sp>
    </p:spTree>
    <p:extLst>
      <p:ext uri="{BB962C8B-B14F-4D97-AF65-F5344CB8AC3E}">
        <p14:creationId xmlns:p14="http://schemas.microsoft.com/office/powerpoint/2010/main" val="1338326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7E8E1D-A50A-4C12-80DF-A5CB3C38FF19}"/>
              </a:ext>
            </a:extLst>
          </p:cNvPr>
          <p:cNvSpPr>
            <a:spLocks noGrp="1"/>
          </p:cNvSpPr>
          <p:nvPr>
            <p:ph sz="quarter" idx="11"/>
          </p:nvPr>
        </p:nvSpPr>
        <p:spPr>
          <a:xfrm>
            <a:off x="111868" y="739082"/>
            <a:ext cx="8920264" cy="5136423"/>
          </a:xfrm>
        </p:spPr>
        <p:txBody>
          <a:bodyPr/>
          <a:lstStyle/>
          <a:p>
            <a:r>
              <a:rPr lang="en-US" dirty="0"/>
              <a:t>Key Themes: </a:t>
            </a:r>
          </a:p>
          <a:p>
            <a:pPr marL="457200" indent="-457200">
              <a:buFont typeface="Arial" panose="020B0604020202020204" pitchFamily="34" charset="0"/>
              <a:buChar char="•"/>
            </a:pPr>
            <a:r>
              <a:rPr lang="en-US" sz="2400" dirty="0"/>
              <a:t>Contingency planning based on weather updates </a:t>
            </a:r>
          </a:p>
          <a:p>
            <a:pPr marL="457200" indent="-457200">
              <a:buFont typeface="Arial" panose="020B0604020202020204" pitchFamily="34" charset="0"/>
              <a:buChar char="•"/>
            </a:pPr>
            <a:r>
              <a:rPr lang="en-US" sz="2400" dirty="0"/>
              <a:t>Employee notifications and communications </a:t>
            </a:r>
          </a:p>
          <a:p>
            <a:pPr marL="457200" indent="-457200">
              <a:buFont typeface="Arial" panose="020B0604020202020204" pitchFamily="34" charset="0"/>
              <a:buChar char="•"/>
            </a:pPr>
            <a:r>
              <a:rPr lang="en-US" sz="2400" dirty="0"/>
              <a:t>Employee work status and key personnel </a:t>
            </a:r>
          </a:p>
          <a:p>
            <a:pPr marL="457200" indent="-457200">
              <a:buFont typeface="Arial" panose="020B0604020202020204" pitchFamily="34" charset="0"/>
              <a:buChar char="•"/>
            </a:pPr>
            <a:r>
              <a:rPr lang="en-US" sz="2400" dirty="0"/>
              <a:t>Protocol for early closure (Imaging centers, rehab, urgent cares, etc.)</a:t>
            </a:r>
          </a:p>
          <a:p>
            <a:pPr marL="457200" indent="-457200">
              <a:buFont typeface="Arial" panose="020B0604020202020204" pitchFamily="34" charset="0"/>
              <a:buChar char="•"/>
            </a:pPr>
            <a:r>
              <a:rPr lang="en-US" sz="2400" dirty="0"/>
              <a:t>Process for accounting for employees &amp; visitors </a:t>
            </a:r>
          </a:p>
          <a:p>
            <a:pPr marL="457200" indent="-457200">
              <a:buFont typeface="Arial" panose="020B0604020202020204" pitchFamily="34" charset="0"/>
              <a:buChar char="•"/>
            </a:pPr>
            <a:r>
              <a:rPr lang="en-US" sz="2400" dirty="0"/>
              <a:t>Campus/grounds preparation for safety</a:t>
            </a:r>
          </a:p>
          <a:p>
            <a:pPr marL="457200" indent="-457200">
              <a:buFont typeface="Arial" panose="020B0604020202020204" pitchFamily="34" charset="0"/>
              <a:buChar char="•"/>
            </a:pPr>
            <a:r>
              <a:rPr lang="en-US" sz="2400" dirty="0"/>
              <a:t>The next 24-36 hours: decision-making and decision makers </a:t>
            </a:r>
          </a:p>
          <a:p>
            <a:pPr marL="1200150" lvl="1" indent="-457200">
              <a:buFont typeface="Arial" panose="020B0604020202020204" pitchFamily="34" charset="0"/>
              <a:buChar char="•"/>
            </a:pPr>
            <a:r>
              <a:rPr lang="en-US" sz="2000" dirty="0"/>
              <a:t>Essential vs non-essential staff</a:t>
            </a:r>
          </a:p>
          <a:p>
            <a:pPr marL="1200150" lvl="1" indent="-457200">
              <a:buFont typeface="Arial" panose="020B0604020202020204" pitchFamily="34" charset="0"/>
              <a:buChar char="•"/>
            </a:pPr>
            <a:r>
              <a:rPr lang="en-US" sz="2000" dirty="0"/>
              <a:t>Essential services vs those that can be curtailed</a:t>
            </a:r>
          </a:p>
          <a:p>
            <a:pPr marL="1200150" lvl="1" indent="-457200">
              <a:buFont typeface="Arial" panose="020B0604020202020204" pitchFamily="34" charset="0"/>
              <a:buChar char="•"/>
            </a:pPr>
            <a:r>
              <a:rPr lang="en-US" sz="2000" dirty="0"/>
              <a:t>Bedding of staff</a:t>
            </a:r>
          </a:p>
          <a:p>
            <a:endParaRPr lang="en-US" dirty="0"/>
          </a:p>
        </p:txBody>
      </p:sp>
      <p:sp>
        <p:nvSpPr>
          <p:cNvPr id="3" name="Title 2">
            <a:extLst>
              <a:ext uri="{FF2B5EF4-FFF2-40B4-BE49-F238E27FC236}">
                <a16:creationId xmlns:a16="http://schemas.microsoft.com/office/drawing/2014/main" id="{4D8E391E-CD0C-4CAB-A376-F337B200F1AB}"/>
              </a:ext>
            </a:extLst>
          </p:cNvPr>
          <p:cNvSpPr>
            <a:spLocks noGrp="1"/>
          </p:cNvSpPr>
          <p:nvPr>
            <p:ph type="title"/>
          </p:nvPr>
        </p:nvSpPr>
        <p:spPr>
          <a:xfrm>
            <a:off x="457200" y="53181"/>
            <a:ext cx="8229600" cy="909638"/>
          </a:xfrm>
        </p:spPr>
        <p:txBody>
          <a:bodyPr/>
          <a:lstStyle/>
          <a:p>
            <a:r>
              <a:rPr lang="en-US" dirty="0"/>
              <a:t>Prepare</a:t>
            </a:r>
          </a:p>
        </p:txBody>
      </p:sp>
    </p:spTree>
    <p:extLst>
      <p:ext uri="{BB962C8B-B14F-4D97-AF65-F5344CB8AC3E}">
        <p14:creationId xmlns:p14="http://schemas.microsoft.com/office/powerpoint/2010/main" val="4219711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2D4A6D-1A89-4E6D-AB61-E36C5C17101B}"/>
              </a:ext>
            </a:extLst>
          </p:cNvPr>
          <p:cNvSpPr>
            <a:spLocks noGrp="1"/>
          </p:cNvSpPr>
          <p:nvPr>
            <p:ph sz="quarter" idx="11"/>
          </p:nvPr>
        </p:nvSpPr>
        <p:spPr>
          <a:xfrm>
            <a:off x="228600" y="1291584"/>
            <a:ext cx="8686800" cy="4311547"/>
          </a:xfrm>
        </p:spPr>
        <p:txBody>
          <a:bodyPr/>
          <a:lstStyle/>
          <a:p>
            <a:pPr marL="533400" indent="-533400">
              <a:lnSpc>
                <a:spcPct val="90000"/>
              </a:lnSpc>
              <a:buFont typeface="Calibri" pitchFamily="34" charset="0"/>
              <a:buAutoNum type="arabicPeriod"/>
              <a:defRPr/>
            </a:pPr>
            <a:r>
              <a:rPr lang="en-US" sz="1850" dirty="0">
                <a:cs typeface="Arial" charset="0"/>
              </a:rPr>
              <a:t>What preparedness actions have you been taking to prepare for the storm? </a:t>
            </a:r>
          </a:p>
          <a:p>
            <a:pPr marL="533400" indent="-533400">
              <a:lnSpc>
                <a:spcPct val="90000"/>
              </a:lnSpc>
              <a:buFont typeface="Calibri" pitchFamily="34" charset="0"/>
              <a:buAutoNum type="arabicPeriod"/>
              <a:defRPr/>
            </a:pPr>
            <a:r>
              <a:rPr lang="en-US" sz="1850" dirty="0">
                <a:cs typeface="Arial" charset="0"/>
              </a:rPr>
              <a:t>Will an Incident Command be established at this point? What would trigger this decision? </a:t>
            </a:r>
          </a:p>
          <a:p>
            <a:pPr marL="533400" indent="-533400">
              <a:lnSpc>
                <a:spcPct val="90000"/>
              </a:lnSpc>
              <a:buFont typeface="Calibri" pitchFamily="34" charset="0"/>
              <a:buAutoNum type="arabicPeriod"/>
              <a:defRPr/>
            </a:pPr>
            <a:r>
              <a:rPr lang="en-US" sz="1850" dirty="0">
                <a:cs typeface="Arial" charset="0"/>
              </a:rPr>
              <a:t>Do you have the staff and resources available to respond 24 hours per day for the next 24-96 hours? If not, where will you look to in obtaining these resources?</a:t>
            </a:r>
          </a:p>
          <a:p>
            <a:pPr marL="609600" indent="-609600">
              <a:buFont typeface="Calibri" pitchFamily="34" charset="0"/>
              <a:buAutoNum type="arabicPeriod" startAt="4"/>
              <a:defRPr/>
            </a:pPr>
            <a:r>
              <a:rPr lang="en-US" sz="1850" dirty="0">
                <a:cs typeface="Arial" charset="0"/>
              </a:rPr>
              <a:t>What data points are you planning to monitor for Situational Awareness (SA), and how will you share your SA to develop a Common Operating Picture (COP)? What information is needed by policy- and decision-makers to ensure effective preparations are made? </a:t>
            </a:r>
          </a:p>
          <a:p>
            <a:pPr marL="609600" indent="-609600">
              <a:buFont typeface="Calibri" pitchFamily="34" charset="0"/>
              <a:buAutoNum type="arabicPeriod" startAt="4"/>
              <a:defRPr/>
            </a:pPr>
            <a:r>
              <a:rPr lang="en-US" sz="1850" dirty="0">
                <a:cs typeface="Arial" charset="0"/>
              </a:rPr>
              <a:t>What is your public information strategy at this point (i.e., what methods or means are you using to provide credible and accurate information, and what are you doing to ensure vulnerable populations are reached; do you have plans in place to use and monitor social media networks)?</a:t>
            </a:r>
          </a:p>
          <a:p>
            <a:endParaRPr lang="en-US" sz="1850" dirty="0"/>
          </a:p>
        </p:txBody>
      </p:sp>
      <p:sp>
        <p:nvSpPr>
          <p:cNvPr id="3" name="Title 2">
            <a:extLst>
              <a:ext uri="{FF2B5EF4-FFF2-40B4-BE49-F238E27FC236}">
                <a16:creationId xmlns:a16="http://schemas.microsoft.com/office/drawing/2014/main" id="{F1091C94-C061-47A2-BB52-2C9B28CD1737}"/>
              </a:ext>
            </a:extLst>
          </p:cNvPr>
          <p:cNvSpPr>
            <a:spLocks noGrp="1"/>
          </p:cNvSpPr>
          <p:nvPr>
            <p:ph type="title"/>
          </p:nvPr>
        </p:nvSpPr>
        <p:spPr>
          <a:xfrm>
            <a:off x="457200" y="70660"/>
            <a:ext cx="8229600" cy="1291211"/>
          </a:xfrm>
        </p:spPr>
        <p:txBody>
          <a:bodyPr/>
          <a:lstStyle/>
          <a:p>
            <a:r>
              <a:rPr lang="en-US" dirty="0"/>
              <a:t>Discussion Questions - </a:t>
            </a:r>
            <a:r>
              <a:rPr lang="en-US" sz="3600" b="1" dirty="0"/>
              <a:t>Preparedness</a:t>
            </a:r>
          </a:p>
        </p:txBody>
      </p:sp>
    </p:spTree>
    <p:extLst>
      <p:ext uri="{BB962C8B-B14F-4D97-AF65-F5344CB8AC3E}">
        <p14:creationId xmlns:p14="http://schemas.microsoft.com/office/powerpoint/2010/main" val="1656432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B5D7EF-01CD-464C-94C7-94953D85ACE2}"/>
              </a:ext>
            </a:extLst>
          </p:cNvPr>
          <p:cNvSpPr>
            <a:spLocks noGrp="1"/>
          </p:cNvSpPr>
          <p:nvPr>
            <p:ph sz="quarter" idx="11"/>
          </p:nvPr>
        </p:nvSpPr>
        <p:spPr>
          <a:xfrm>
            <a:off x="457200" y="1089278"/>
            <a:ext cx="8229600" cy="4650041"/>
          </a:xfrm>
        </p:spPr>
        <p:txBody>
          <a:bodyPr/>
          <a:lstStyle/>
          <a:p>
            <a:r>
              <a:rPr lang="en-US" sz="2400" dirty="0"/>
              <a:t>Friday, 8:00 </a:t>
            </a:r>
            <a:r>
              <a:rPr lang="en-US" sz="2400" dirty="0" err="1"/>
              <a:t>a.m</a:t>
            </a:r>
            <a:r>
              <a:rPr lang="en-US" sz="2400" dirty="0"/>
              <a:t>: As the day begins, 1/2 inch of ice remains underneath the snow covering. Several major roads have been cleared, but most secondary roads remain impassable. Most businesses remain closed, including many gas stations, banks, schools and daycares, and grocery stores. Many cell towers were damaged during the storm and phone service remains spotty. ___________________ is still overwhelmed; so much of the infrastructure—power lines and poles—is damaged that they estimate it may take a week or more to completely restore power to all affected areas. </a:t>
            </a:r>
          </a:p>
        </p:txBody>
      </p:sp>
      <p:sp>
        <p:nvSpPr>
          <p:cNvPr id="3" name="Title 2">
            <a:extLst>
              <a:ext uri="{FF2B5EF4-FFF2-40B4-BE49-F238E27FC236}">
                <a16:creationId xmlns:a16="http://schemas.microsoft.com/office/drawing/2014/main" id="{5763E986-7177-4562-86BB-49C569E2BE85}"/>
              </a:ext>
            </a:extLst>
          </p:cNvPr>
          <p:cNvSpPr>
            <a:spLocks noGrp="1"/>
          </p:cNvSpPr>
          <p:nvPr>
            <p:ph type="title"/>
          </p:nvPr>
        </p:nvSpPr>
        <p:spPr>
          <a:xfrm>
            <a:off x="457200" y="53181"/>
            <a:ext cx="8229600" cy="909638"/>
          </a:xfrm>
        </p:spPr>
        <p:txBody>
          <a:bodyPr/>
          <a:lstStyle/>
          <a:p>
            <a:r>
              <a:rPr lang="en-US" dirty="0"/>
              <a:t>Winter Storm Scenario Update #2</a:t>
            </a:r>
          </a:p>
        </p:txBody>
      </p:sp>
    </p:spTree>
    <p:extLst>
      <p:ext uri="{BB962C8B-B14F-4D97-AF65-F5344CB8AC3E}">
        <p14:creationId xmlns:p14="http://schemas.microsoft.com/office/powerpoint/2010/main" val="3318244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6B6629-DE6B-4CBE-86F2-7274D8AE6761}"/>
              </a:ext>
            </a:extLst>
          </p:cNvPr>
          <p:cNvSpPr>
            <a:spLocks noGrp="1"/>
          </p:cNvSpPr>
          <p:nvPr>
            <p:ph sz="quarter" idx="11"/>
          </p:nvPr>
        </p:nvSpPr>
        <p:spPr>
          <a:xfrm>
            <a:off x="457200" y="1078591"/>
            <a:ext cx="8229600" cy="4461196"/>
          </a:xfrm>
        </p:spPr>
        <p:txBody>
          <a:bodyPr/>
          <a:lstStyle/>
          <a:p>
            <a:r>
              <a:rPr lang="en-US" dirty="0"/>
              <a:t>Key Themes: </a:t>
            </a:r>
          </a:p>
          <a:p>
            <a:pPr marL="457200" indent="-457200">
              <a:buFont typeface="Arial" panose="020B0604020202020204" pitchFamily="34" charset="0"/>
              <a:buChar char="•"/>
            </a:pPr>
            <a:r>
              <a:rPr lang="en-US" dirty="0"/>
              <a:t>Priorities and actions </a:t>
            </a:r>
          </a:p>
          <a:p>
            <a:pPr marL="457200" indent="-457200">
              <a:buFont typeface="Arial" panose="020B0604020202020204" pitchFamily="34" charset="0"/>
              <a:buChar char="•"/>
            </a:pPr>
            <a:r>
              <a:rPr lang="en-US" dirty="0"/>
              <a:t>Employee notifications and communications </a:t>
            </a:r>
          </a:p>
          <a:p>
            <a:pPr marL="457200" indent="-457200">
              <a:buFont typeface="Arial" panose="020B0604020202020204" pitchFamily="34" charset="0"/>
              <a:buChar char="•"/>
            </a:pPr>
            <a:r>
              <a:rPr lang="en-US" dirty="0"/>
              <a:t>Dissemination of Information</a:t>
            </a:r>
          </a:p>
          <a:p>
            <a:pPr marL="457200" indent="-457200">
              <a:buFont typeface="Arial" panose="020B0604020202020204" pitchFamily="34" charset="0"/>
              <a:buChar char="•"/>
            </a:pPr>
            <a:r>
              <a:rPr lang="en-US" dirty="0"/>
              <a:t>Continuity of operations; back-up systems </a:t>
            </a:r>
          </a:p>
          <a:p>
            <a:pPr marL="457200" indent="-457200">
              <a:buFont typeface="Arial" panose="020B0604020202020204" pitchFamily="34" charset="0"/>
              <a:buChar char="•"/>
            </a:pPr>
            <a:r>
              <a:rPr lang="en-US" dirty="0"/>
              <a:t>Property damage </a:t>
            </a:r>
          </a:p>
          <a:p>
            <a:endParaRPr lang="en-US" dirty="0"/>
          </a:p>
        </p:txBody>
      </p:sp>
      <p:sp>
        <p:nvSpPr>
          <p:cNvPr id="3" name="Title 2">
            <a:extLst>
              <a:ext uri="{FF2B5EF4-FFF2-40B4-BE49-F238E27FC236}">
                <a16:creationId xmlns:a16="http://schemas.microsoft.com/office/drawing/2014/main" id="{3C1D0613-6BCC-4F6E-A63B-774CB0D8A4A7}"/>
              </a:ext>
            </a:extLst>
          </p:cNvPr>
          <p:cNvSpPr>
            <a:spLocks noGrp="1"/>
          </p:cNvSpPr>
          <p:nvPr>
            <p:ph type="title"/>
          </p:nvPr>
        </p:nvSpPr>
        <p:spPr>
          <a:xfrm>
            <a:off x="457200" y="168953"/>
            <a:ext cx="8229600" cy="909638"/>
          </a:xfrm>
        </p:spPr>
        <p:txBody>
          <a:bodyPr/>
          <a:lstStyle/>
          <a:p>
            <a:r>
              <a:rPr lang="en-US" dirty="0"/>
              <a:t>Take Action</a:t>
            </a:r>
          </a:p>
        </p:txBody>
      </p:sp>
    </p:spTree>
    <p:extLst>
      <p:ext uri="{BB962C8B-B14F-4D97-AF65-F5344CB8AC3E}">
        <p14:creationId xmlns:p14="http://schemas.microsoft.com/office/powerpoint/2010/main" val="193513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21B0C7-9CAD-4DF3-B57B-DA29373B610B}"/>
              </a:ext>
            </a:extLst>
          </p:cNvPr>
          <p:cNvSpPr>
            <a:spLocks noGrp="1"/>
          </p:cNvSpPr>
          <p:nvPr>
            <p:ph sz="quarter" idx="11"/>
          </p:nvPr>
        </p:nvSpPr>
        <p:spPr>
          <a:xfrm>
            <a:off x="457200" y="743948"/>
            <a:ext cx="8229600" cy="5014825"/>
          </a:xfrm>
        </p:spPr>
        <p:txBody>
          <a:bodyPr/>
          <a:lstStyle/>
          <a:p>
            <a:pPr marL="609600" indent="-609600">
              <a:buFont typeface="Calibri" panose="020F0502020204030204" pitchFamily="34" charset="0"/>
              <a:buAutoNum type="arabicPeriod"/>
            </a:pPr>
            <a:r>
              <a:rPr lang="en-US" altLang="en-US" sz="1500" dirty="0">
                <a:latin typeface="Arial" panose="020B0604020202020204" pitchFamily="34" charset="0"/>
                <a:cs typeface="Arial" panose="020B0604020202020204" pitchFamily="34" charset="0"/>
              </a:rPr>
              <a:t>What are your response priorities, and would incident/support objectives be revised at this point?</a:t>
            </a:r>
          </a:p>
          <a:p>
            <a:pPr marL="609600" indent="-609600">
              <a:buFont typeface="Calibri" panose="020F0502020204030204" pitchFamily="34" charset="0"/>
              <a:buAutoNum type="arabicPeriod"/>
            </a:pPr>
            <a:r>
              <a:rPr lang="en-US" altLang="en-US" sz="1500" dirty="0">
                <a:latin typeface="Arial" panose="020B0604020202020204" pitchFamily="34" charset="0"/>
                <a:cs typeface="Arial" panose="020B0604020202020204" pitchFamily="34" charset="0"/>
              </a:rPr>
              <a:t>How are you gaining SA and identifying unmet needs of the citizens within the community, and how are you sharing your SA to achieve a COP?  </a:t>
            </a:r>
          </a:p>
          <a:p>
            <a:pPr marL="609600" indent="-609600">
              <a:buFont typeface="Calibri" panose="020F0502020204030204" pitchFamily="34" charset="0"/>
              <a:buAutoNum type="arabicPeriod"/>
            </a:pPr>
            <a:r>
              <a:rPr lang="en-US" altLang="en-US" sz="1500" dirty="0">
                <a:latin typeface="Arial" panose="020B0604020202020204" pitchFamily="34" charset="0"/>
                <a:cs typeface="Arial" panose="020B0604020202020204" pitchFamily="34" charset="0"/>
              </a:rPr>
              <a:t>What entities will you be coordinating with at this point and who may be reaching out to you for assistance? How should public and media concerns and questions be handled?  How can a consistent message be maintained by the Joint Information Center (JIC)?</a:t>
            </a:r>
          </a:p>
          <a:p>
            <a:pPr marL="609600" indent="-609600">
              <a:buFontTx/>
              <a:buAutoNum type="arabicPeriod" startAt="4"/>
            </a:pPr>
            <a:r>
              <a:rPr lang="en-US" altLang="en-US" sz="1500" dirty="0">
                <a:latin typeface="Arial" panose="020B0604020202020204" pitchFamily="34" charset="0"/>
                <a:cs typeface="Arial" panose="020B0604020202020204" pitchFamily="34" charset="0"/>
              </a:rPr>
              <a:t>What whole community partners might you need to include during the response?</a:t>
            </a:r>
          </a:p>
          <a:p>
            <a:pPr marL="609600" indent="-609600">
              <a:buFontTx/>
              <a:buAutoNum type="arabicPeriod" startAt="4"/>
            </a:pPr>
            <a:r>
              <a:rPr lang="en-US" altLang="en-US" sz="1500" dirty="0">
                <a:latin typeface="Arial" panose="020B0604020202020204" pitchFamily="34" charset="0"/>
                <a:cs typeface="Arial" panose="020B0604020202020204" pitchFamily="34" charset="0"/>
              </a:rPr>
              <a:t>What infrastructure systems are most at risk and which will be the most critical to restore? </a:t>
            </a:r>
          </a:p>
          <a:p>
            <a:pPr marL="1352550" lvl="1" indent="-609600">
              <a:buFont typeface="+mj-lt"/>
              <a:buAutoNum type="alphaLcParenR"/>
            </a:pPr>
            <a:r>
              <a:rPr lang="en-US" altLang="en-US" sz="1500" dirty="0">
                <a:latin typeface="Arial" panose="020B0604020202020204" pitchFamily="34" charset="0"/>
                <a:cs typeface="Arial" panose="020B0604020202020204" pitchFamily="34" charset="0"/>
              </a:rPr>
              <a:t>How is this decision made? </a:t>
            </a:r>
          </a:p>
          <a:p>
            <a:pPr marL="1352550" lvl="1" indent="-609600">
              <a:buFont typeface="+mj-lt"/>
              <a:buAutoNum type="alphaLcParenR"/>
            </a:pPr>
            <a:r>
              <a:rPr lang="en-US" altLang="en-US" sz="1500" dirty="0">
                <a:latin typeface="Arial" panose="020B0604020202020204" pitchFamily="34" charset="0"/>
                <a:cs typeface="Arial" panose="020B0604020202020204" pitchFamily="34" charset="0"/>
              </a:rPr>
              <a:t>How does fatigue factor into these calculations?</a:t>
            </a:r>
          </a:p>
          <a:p>
            <a:pPr marL="609600" indent="-609600">
              <a:buFontTx/>
              <a:buAutoNum type="arabicPeriod" startAt="6"/>
              <a:defRPr/>
            </a:pPr>
            <a:r>
              <a:rPr lang="en-US" altLang="en-US" sz="1500" dirty="0">
                <a:latin typeface="Arial" panose="020B0604020202020204" pitchFamily="34" charset="0"/>
                <a:cs typeface="Arial" panose="020B0604020202020204" pitchFamily="34" charset="0"/>
              </a:rPr>
              <a:t>What areas of your response plan identify issues related to personal protection and discontinuing response/support/coordination operations during hazardous conditions? </a:t>
            </a:r>
          </a:p>
          <a:p>
            <a:pPr marL="1352550" lvl="1" indent="-609600">
              <a:buFont typeface="+mj-lt"/>
              <a:buAutoNum type="alphaLcParenR"/>
              <a:defRPr/>
            </a:pPr>
            <a:r>
              <a:rPr lang="en-US" altLang="en-US" sz="1500" dirty="0">
                <a:latin typeface="Arial" panose="020B0604020202020204" pitchFamily="34" charset="0"/>
                <a:cs typeface="Arial" panose="020B0604020202020204" pitchFamily="34" charset="0"/>
              </a:rPr>
              <a:t>What role do policy- and decision-makers play in enforcing these guidelines?</a:t>
            </a:r>
          </a:p>
          <a:p>
            <a:pPr marL="609600" indent="-609600">
              <a:buFontTx/>
              <a:buAutoNum type="arabicPeriod" startAt="7"/>
              <a:defRPr/>
            </a:pPr>
            <a:r>
              <a:rPr lang="en-US" altLang="en-US" sz="1500" dirty="0">
                <a:latin typeface="Arial" panose="020B0604020202020204" pitchFamily="34" charset="0"/>
                <a:cs typeface="Arial" panose="020B0604020202020204" pitchFamily="34" charset="0"/>
              </a:rPr>
              <a:t>At what point should a temporary shelter be established for residents without power? </a:t>
            </a:r>
          </a:p>
          <a:p>
            <a:pPr marL="1352550" lvl="1" indent="-609600">
              <a:buFont typeface="+mj-lt"/>
              <a:buAutoNum type="alphaLcParenR"/>
              <a:defRPr/>
            </a:pPr>
            <a:r>
              <a:rPr lang="en-US" altLang="en-US" sz="1500" dirty="0">
                <a:latin typeface="Arial" panose="020B0604020202020204" pitchFamily="34" charset="0"/>
                <a:cs typeface="Arial" panose="020B0604020202020204" pitchFamily="34" charset="0"/>
              </a:rPr>
              <a:t> What resources would be needed for a shelter?  </a:t>
            </a:r>
          </a:p>
          <a:p>
            <a:pPr marL="609600" indent="-609600">
              <a:buFontTx/>
              <a:buAutoNum type="arabicPeriod" startAt="4"/>
            </a:pPr>
            <a:endParaRPr lang="en-US" altLang="en-US" sz="1500" dirty="0">
              <a:latin typeface="Arial" panose="020B0604020202020204" pitchFamily="34" charset="0"/>
              <a:cs typeface="Arial" panose="020B0604020202020204" pitchFamily="34" charset="0"/>
            </a:endParaRPr>
          </a:p>
          <a:p>
            <a:endParaRPr lang="en-US" sz="1500" dirty="0"/>
          </a:p>
        </p:txBody>
      </p:sp>
      <p:sp>
        <p:nvSpPr>
          <p:cNvPr id="3" name="Title 2">
            <a:extLst>
              <a:ext uri="{FF2B5EF4-FFF2-40B4-BE49-F238E27FC236}">
                <a16:creationId xmlns:a16="http://schemas.microsoft.com/office/drawing/2014/main" id="{F898E4A1-6D6B-498E-A47F-E1E811DF6911}"/>
              </a:ext>
            </a:extLst>
          </p:cNvPr>
          <p:cNvSpPr>
            <a:spLocks noGrp="1"/>
          </p:cNvSpPr>
          <p:nvPr>
            <p:ph type="title"/>
          </p:nvPr>
        </p:nvSpPr>
        <p:spPr>
          <a:xfrm>
            <a:off x="457200" y="127000"/>
            <a:ext cx="8229600" cy="909638"/>
          </a:xfrm>
        </p:spPr>
        <p:txBody>
          <a:bodyPr/>
          <a:lstStyle/>
          <a:p>
            <a:r>
              <a:rPr lang="en-US" dirty="0"/>
              <a:t>Discussion Questions - Response</a:t>
            </a:r>
          </a:p>
        </p:txBody>
      </p:sp>
    </p:spTree>
    <p:extLst>
      <p:ext uri="{BB962C8B-B14F-4D97-AF65-F5344CB8AC3E}">
        <p14:creationId xmlns:p14="http://schemas.microsoft.com/office/powerpoint/2010/main" val="2231573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26F0F5-1249-4814-BA11-224B755A4BD1}"/>
              </a:ext>
            </a:extLst>
          </p:cNvPr>
          <p:cNvSpPr>
            <a:spLocks noGrp="1"/>
          </p:cNvSpPr>
          <p:nvPr>
            <p:ph sz="quarter" idx="11"/>
          </p:nvPr>
        </p:nvSpPr>
        <p:spPr>
          <a:xfrm>
            <a:off x="350196" y="1156717"/>
            <a:ext cx="8229600" cy="3142909"/>
          </a:xfrm>
        </p:spPr>
        <p:txBody>
          <a:bodyPr/>
          <a:lstStyle/>
          <a:p>
            <a:r>
              <a:rPr lang="en-US" sz="2400" dirty="0"/>
              <a:t>Saturday, 8:00 </a:t>
            </a:r>
            <a:r>
              <a:rPr lang="en-US" sz="2400" dirty="0" err="1"/>
              <a:t>a.m</a:t>
            </a:r>
            <a:r>
              <a:rPr lang="en-US" sz="2400" dirty="0"/>
              <a:t>: Across the area, ice and snow are beginning to melt. Temperatures have remained in the 40s for the past several days. Utility crews from across the country are working around the clock to restore electricity to the area but there was so much damage, they estimate it could take an additional week or more to fully restore power. Many schools remain closed and many streets are still littered with debris. </a:t>
            </a:r>
          </a:p>
        </p:txBody>
      </p:sp>
      <p:sp>
        <p:nvSpPr>
          <p:cNvPr id="3" name="Title 2">
            <a:extLst>
              <a:ext uri="{FF2B5EF4-FFF2-40B4-BE49-F238E27FC236}">
                <a16:creationId xmlns:a16="http://schemas.microsoft.com/office/drawing/2014/main" id="{5B370EAD-F80B-4857-AA60-97C28AF7750C}"/>
              </a:ext>
            </a:extLst>
          </p:cNvPr>
          <p:cNvSpPr>
            <a:spLocks noGrp="1"/>
          </p:cNvSpPr>
          <p:nvPr>
            <p:ph type="title"/>
          </p:nvPr>
        </p:nvSpPr>
        <p:spPr>
          <a:xfrm>
            <a:off x="457200" y="53181"/>
            <a:ext cx="8229600" cy="909638"/>
          </a:xfrm>
        </p:spPr>
        <p:txBody>
          <a:bodyPr/>
          <a:lstStyle/>
          <a:p>
            <a:r>
              <a:rPr lang="en-US" dirty="0"/>
              <a:t>Winter Storm Scenario Update #3</a:t>
            </a:r>
          </a:p>
        </p:txBody>
      </p:sp>
    </p:spTree>
    <p:extLst>
      <p:ext uri="{BB962C8B-B14F-4D97-AF65-F5344CB8AC3E}">
        <p14:creationId xmlns:p14="http://schemas.microsoft.com/office/powerpoint/2010/main" val="58225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3116-30E6-40AB-B1C0-1B06AAEC3A09}"/>
              </a:ext>
            </a:extLst>
          </p:cNvPr>
          <p:cNvSpPr>
            <a:spLocks noGrp="1"/>
          </p:cNvSpPr>
          <p:nvPr>
            <p:ph type="title"/>
          </p:nvPr>
        </p:nvSpPr>
        <p:spPr/>
        <p:txBody>
          <a:bodyPr/>
          <a:lstStyle/>
          <a:p>
            <a:r>
              <a:rPr lang="en-US" dirty="0"/>
              <a:t>Website</a:t>
            </a:r>
          </a:p>
        </p:txBody>
      </p:sp>
      <p:pic>
        <p:nvPicPr>
          <p:cNvPr id="7" name="Content Placeholder 6">
            <a:extLst>
              <a:ext uri="{FF2B5EF4-FFF2-40B4-BE49-F238E27FC236}">
                <a16:creationId xmlns:a16="http://schemas.microsoft.com/office/drawing/2014/main" id="{A417B88B-8583-42DD-8A82-A67EC7609CA6}"/>
              </a:ext>
            </a:extLst>
          </p:cNvPr>
          <p:cNvPicPr>
            <a:picLocks noGrp="1" noChangeAspect="1"/>
          </p:cNvPicPr>
          <p:nvPr>
            <p:ph idx="1"/>
          </p:nvPr>
        </p:nvPicPr>
        <p:blipFill>
          <a:blip r:embed="rId2"/>
          <a:stretch>
            <a:fillRect/>
          </a:stretch>
        </p:blipFill>
        <p:spPr>
          <a:xfrm>
            <a:off x="2375693" y="952500"/>
            <a:ext cx="4525963" cy="4525963"/>
          </a:xfrm>
        </p:spPr>
      </p:pic>
    </p:spTree>
    <p:extLst>
      <p:ext uri="{BB962C8B-B14F-4D97-AF65-F5344CB8AC3E}">
        <p14:creationId xmlns:p14="http://schemas.microsoft.com/office/powerpoint/2010/main" val="3193142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2D0186-4CED-41CD-8D0B-A4B71B7DB141}"/>
              </a:ext>
            </a:extLst>
          </p:cNvPr>
          <p:cNvSpPr>
            <a:spLocks noGrp="1"/>
          </p:cNvSpPr>
          <p:nvPr>
            <p:ph sz="quarter" idx="11"/>
          </p:nvPr>
        </p:nvSpPr>
        <p:spPr>
          <a:xfrm>
            <a:off x="457200" y="904126"/>
            <a:ext cx="8229600" cy="4635661"/>
          </a:xfrm>
        </p:spPr>
        <p:txBody>
          <a:bodyPr/>
          <a:lstStyle/>
          <a:p>
            <a:r>
              <a:rPr lang="en-US" dirty="0"/>
              <a:t>Key Themes: </a:t>
            </a:r>
          </a:p>
          <a:p>
            <a:pPr marL="457200" indent="-457200">
              <a:buFont typeface="Arial" panose="020B0604020202020204" pitchFamily="34" charset="0"/>
              <a:buChar char="•"/>
            </a:pPr>
            <a:r>
              <a:rPr lang="en-US" dirty="0"/>
              <a:t>Continuity of Operations </a:t>
            </a:r>
          </a:p>
          <a:p>
            <a:pPr marL="457200" indent="-457200">
              <a:buFont typeface="Arial" panose="020B0604020202020204" pitchFamily="34" charset="0"/>
              <a:buChar char="•"/>
            </a:pPr>
            <a:r>
              <a:rPr lang="en-US" dirty="0"/>
              <a:t>Employee communications </a:t>
            </a:r>
          </a:p>
          <a:p>
            <a:pPr marL="457200" indent="-457200">
              <a:buFont typeface="Arial" panose="020B0604020202020204" pitchFamily="34" charset="0"/>
              <a:buChar char="•"/>
            </a:pPr>
            <a:r>
              <a:rPr lang="en-US" dirty="0"/>
              <a:t>Employee work status </a:t>
            </a:r>
          </a:p>
          <a:p>
            <a:pPr marL="457200" indent="-457200">
              <a:buFont typeface="Arial" panose="020B0604020202020204" pitchFamily="34" charset="0"/>
              <a:buChar char="•"/>
            </a:pPr>
            <a:r>
              <a:rPr lang="en-US" dirty="0"/>
              <a:t>Vital business documents </a:t>
            </a:r>
          </a:p>
          <a:p>
            <a:pPr marL="457200" indent="-457200">
              <a:buFont typeface="Arial" panose="020B0604020202020204" pitchFamily="34" charset="0"/>
              <a:buChar char="•"/>
            </a:pPr>
            <a:r>
              <a:rPr lang="en-US" dirty="0"/>
              <a:t>Community support </a:t>
            </a:r>
          </a:p>
          <a:p>
            <a:endParaRPr lang="en-US" dirty="0"/>
          </a:p>
        </p:txBody>
      </p:sp>
      <p:sp>
        <p:nvSpPr>
          <p:cNvPr id="3" name="Title 2">
            <a:extLst>
              <a:ext uri="{FF2B5EF4-FFF2-40B4-BE49-F238E27FC236}">
                <a16:creationId xmlns:a16="http://schemas.microsoft.com/office/drawing/2014/main" id="{28A7F71C-DC61-4355-A8BC-ECFB5200EA5E}"/>
              </a:ext>
            </a:extLst>
          </p:cNvPr>
          <p:cNvSpPr>
            <a:spLocks noGrp="1"/>
          </p:cNvSpPr>
          <p:nvPr>
            <p:ph type="title"/>
          </p:nvPr>
        </p:nvSpPr>
        <p:spPr>
          <a:xfrm>
            <a:off x="457200" y="148404"/>
            <a:ext cx="8229600" cy="909638"/>
          </a:xfrm>
        </p:spPr>
        <p:txBody>
          <a:bodyPr/>
          <a:lstStyle/>
          <a:p>
            <a:r>
              <a:rPr lang="en-US" dirty="0"/>
              <a:t>Recover</a:t>
            </a:r>
          </a:p>
        </p:txBody>
      </p:sp>
    </p:spTree>
    <p:extLst>
      <p:ext uri="{BB962C8B-B14F-4D97-AF65-F5344CB8AC3E}">
        <p14:creationId xmlns:p14="http://schemas.microsoft.com/office/powerpoint/2010/main" val="639137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43FDE-1471-4D43-B4CF-E76674E1B31A}"/>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F7DB4C96-F506-4D89-801F-A67B865F1150}"/>
              </a:ext>
            </a:extLst>
          </p:cNvPr>
          <p:cNvPicPr>
            <a:picLocks noGrp="1" noChangeAspect="1"/>
          </p:cNvPicPr>
          <p:nvPr>
            <p:ph idx="1"/>
          </p:nvPr>
        </p:nvPicPr>
        <p:blipFill>
          <a:blip r:embed="rId2"/>
          <a:stretch>
            <a:fillRect/>
          </a:stretch>
        </p:blipFill>
        <p:spPr>
          <a:xfrm>
            <a:off x="1638300" y="170683"/>
            <a:ext cx="5398117" cy="5607023"/>
          </a:xfrm>
        </p:spPr>
      </p:pic>
    </p:spTree>
    <p:extLst>
      <p:ext uri="{BB962C8B-B14F-4D97-AF65-F5344CB8AC3E}">
        <p14:creationId xmlns:p14="http://schemas.microsoft.com/office/powerpoint/2010/main" val="581743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9C02B9-44F6-4D9D-932E-04BA9308F45F}"/>
              </a:ext>
            </a:extLst>
          </p:cNvPr>
          <p:cNvPicPr>
            <a:picLocks noChangeAspect="1"/>
          </p:cNvPicPr>
          <p:nvPr/>
        </p:nvPicPr>
        <p:blipFill>
          <a:blip r:embed="rId2"/>
          <a:stretch>
            <a:fillRect/>
          </a:stretch>
        </p:blipFill>
        <p:spPr>
          <a:xfrm>
            <a:off x="571498" y="1292773"/>
            <a:ext cx="7833947" cy="3018472"/>
          </a:xfrm>
          <a:prstGeom prst="rect">
            <a:avLst/>
          </a:prstGeom>
        </p:spPr>
      </p:pic>
      <p:pic>
        <p:nvPicPr>
          <p:cNvPr id="5" name="Picture 4">
            <a:extLst>
              <a:ext uri="{FF2B5EF4-FFF2-40B4-BE49-F238E27FC236}">
                <a16:creationId xmlns:a16="http://schemas.microsoft.com/office/drawing/2014/main" id="{CD4384A1-9A49-4314-93BB-3289E3BE2C5A}"/>
              </a:ext>
            </a:extLst>
          </p:cNvPr>
          <p:cNvPicPr>
            <a:picLocks noChangeAspect="1"/>
          </p:cNvPicPr>
          <p:nvPr/>
        </p:nvPicPr>
        <p:blipFill>
          <a:blip r:embed="rId3"/>
          <a:stretch>
            <a:fillRect/>
          </a:stretch>
        </p:blipFill>
        <p:spPr>
          <a:xfrm>
            <a:off x="316521" y="4055991"/>
            <a:ext cx="8651631" cy="2530017"/>
          </a:xfrm>
          <a:prstGeom prst="rect">
            <a:avLst/>
          </a:prstGeom>
        </p:spPr>
      </p:pic>
    </p:spTree>
    <p:extLst>
      <p:ext uri="{BB962C8B-B14F-4D97-AF65-F5344CB8AC3E}">
        <p14:creationId xmlns:p14="http://schemas.microsoft.com/office/powerpoint/2010/main" val="2849197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18A2BC-5786-4D9A-80B2-FF89A1D00435}"/>
              </a:ext>
            </a:extLst>
          </p:cNvPr>
          <p:cNvPicPr>
            <a:picLocks noGrp="1" noChangeAspect="1"/>
          </p:cNvPicPr>
          <p:nvPr>
            <p:ph sz="quarter" idx="11"/>
          </p:nvPr>
        </p:nvPicPr>
        <p:blipFill>
          <a:blip r:embed="rId2"/>
          <a:stretch>
            <a:fillRect/>
          </a:stretch>
        </p:blipFill>
        <p:spPr>
          <a:xfrm>
            <a:off x="457200" y="254375"/>
            <a:ext cx="8229600" cy="5532957"/>
          </a:xfrm>
        </p:spPr>
      </p:pic>
    </p:spTree>
    <p:extLst>
      <p:ext uri="{BB962C8B-B14F-4D97-AF65-F5344CB8AC3E}">
        <p14:creationId xmlns:p14="http://schemas.microsoft.com/office/powerpoint/2010/main" val="428981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Coalition Information/CMS Updates</a:t>
            </a:r>
          </a:p>
        </p:txBody>
      </p:sp>
      <p:graphicFrame>
        <p:nvGraphicFramePr>
          <p:cNvPr id="4" name="Chart 3">
            <a:extLst>
              <a:ext uri="{FF2B5EF4-FFF2-40B4-BE49-F238E27FC236}">
                <a16:creationId xmlns:a16="http://schemas.microsoft.com/office/drawing/2014/main" id="{6AF9E578-096D-4552-B11E-04D4F088D59A}"/>
              </a:ext>
            </a:extLst>
          </p:cNvPr>
          <p:cNvGraphicFramePr>
            <a:graphicFrameLocks/>
          </p:cNvGraphicFramePr>
          <p:nvPr>
            <p:extLst>
              <p:ext uri="{D42A27DB-BD31-4B8C-83A1-F6EECF244321}">
                <p14:modId xmlns:p14="http://schemas.microsoft.com/office/powerpoint/2010/main" val="1120596061"/>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9181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6518"/>
            <a:ext cx="4502727" cy="990600"/>
          </a:xfrm>
        </p:spPr>
        <p:txBody>
          <a:bodyPr/>
          <a:lstStyle/>
          <a:p>
            <a:r>
              <a:rPr lang="en-US" dirty="0"/>
              <a:t>2018-2019 Budget</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3" y="1112016"/>
            <a:ext cx="4488873" cy="4470324"/>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256" y="2044876"/>
            <a:ext cx="4610744" cy="3381847"/>
          </a:xfrm>
          <a:prstGeom prst="rect">
            <a:avLst/>
          </a:prstGeom>
        </p:spPr>
      </p:pic>
      <p:pic>
        <p:nvPicPr>
          <p:cNvPr id="5" name="Picture 4">
            <a:extLst>
              <a:ext uri="{FF2B5EF4-FFF2-40B4-BE49-F238E27FC236}">
                <a16:creationId xmlns:a16="http://schemas.microsoft.com/office/drawing/2014/main" id="{76FE57B1-0C19-4A3C-8B3B-62FA6A154B0C}"/>
              </a:ext>
            </a:extLst>
          </p:cNvPr>
          <p:cNvPicPr>
            <a:picLocks noChangeAspect="1"/>
          </p:cNvPicPr>
          <p:nvPr/>
        </p:nvPicPr>
        <p:blipFill>
          <a:blip r:embed="rId4"/>
          <a:stretch>
            <a:fillRect/>
          </a:stretch>
        </p:blipFill>
        <p:spPr>
          <a:xfrm>
            <a:off x="4830617" y="0"/>
            <a:ext cx="4184073" cy="1968536"/>
          </a:xfrm>
          <a:prstGeom prst="rect">
            <a:avLst/>
          </a:prstGeom>
        </p:spPr>
      </p:pic>
      <p:sp>
        <p:nvSpPr>
          <p:cNvPr id="3" name="Arrow: Chevron 2">
            <a:extLst>
              <a:ext uri="{FF2B5EF4-FFF2-40B4-BE49-F238E27FC236}">
                <a16:creationId xmlns:a16="http://schemas.microsoft.com/office/drawing/2014/main" id="{6AAA4A57-DA51-4012-8905-89A9C326DAF2}"/>
              </a:ext>
            </a:extLst>
          </p:cNvPr>
          <p:cNvSpPr/>
          <p:nvPr/>
        </p:nvSpPr>
        <p:spPr>
          <a:xfrm>
            <a:off x="2743200" y="2466109"/>
            <a:ext cx="942109" cy="9906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Arrow: Chevron 7">
            <a:extLst>
              <a:ext uri="{FF2B5EF4-FFF2-40B4-BE49-F238E27FC236}">
                <a16:creationId xmlns:a16="http://schemas.microsoft.com/office/drawing/2014/main" id="{7D5AAE3E-E469-4079-B698-74CD4E9FABEB}"/>
              </a:ext>
            </a:extLst>
          </p:cNvPr>
          <p:cNvSpPr/>
          <p:nvPr/>
        </p:nvSpPr>
        <p:spPr>
          <a:xfrm>
            <a:off x="7079673" y="4018632"/>
            <a:ext cx="942109" cy="9906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id="{09B1BF55-E086-47C1-ACF4-3A47C486154B}"/>
              </a:ext>
            </a:extLst>
          </p:cNvPr>
          <p:cNvSpPr txBox="1"/>
          <p:nvPr/>
        </p:nvSpPr>
        <p:spPr>
          <a:xfrm>
            <a:off x="2610171" y="4284073"/>
            <a:ext cx="840509" cy="1200329"/>
          </a:xfrm>
          <a:prstGeom prst="rect">
            <a:avLst/>
          </a:prstGeom>
          <a:noFill/>
        </p:spPr>
        <p:txBody>
          <a:bodyPr wrap="square" rtlCol="0">
            <a:spAutoFit/>
          </a:bodyPr>
          <a:lstStyle/>
          <a:p>
            <a:r>
              <a:rPr lang="en-US" sz="7200" dirty="0">
                <a:solidFill>
                  <a:schemeClr val="accent1"/>
                </a:solidFill>
              </a:rPr>
              <a:t>?</a:t>
            </a:r>
          </a:p>
        </p:txBody>
      </p:sp>
      <p:sp>
        <p:nvSpPr>
          <p:cNvPr id="9" name="TextBox 8">
            <a:extLst>
              <a:ext uri="{FF2B5EF4-FFF2-40B4-BE49-F238E27FC236}">
                <a16:creationId xmlns:a16="http://schemas.microsoft.com/office/drawing/2014/main" id="{9D669E5A-EA6F-4F5C-8FBB-5EE12B812F4F}"/>
              </a:ext>
            </a:extLst>
          </p:cNvPr>
          <p:cNvSpPr txBox="1"/>
          <p:nvPr/>
        </p:nvSpPr>
        <p:spPr>
          <a:xfrm>
            <a:off x="6384126" y="2712027"/>
            <a:ext cx="3269672" cy="646331"/>
          </a:xfrm>
          <a:prstGeom prst="rect">
            <a:avLst/>
          </a:prstGeom>
          <a:noFill/>
        </p:spPr>
        <p:txBody>
          <a:bodyPr wrap="square" rtlCol="0">
            <a:spAutoFit/>
          </a:bodyPr>
          <a:lstStyle/>
          <a:p>
            <a:r>
              <a:rPr lang="en-US" sz="3600" dirty="0">
                <a:solidFill>
                  <a:schemeClr val="accent1"/>
                </a:solidFill>
              </a:rPr>
              <a:t>March 11-12</a:t>
            </a:r>
          </a:p>
        </p:txBody>
      </p:sp>
    </p:spTree>
    <p:extLst>
      <p:ext uri="{BB962C8B-B14F-4D97-AF65-F5344CB8AC3E}">
        <p14:creationId xmlns:p14="http://schemas.microsoft.com/office/powerpoint/2010/main" val="1359082843"/>
      </p:ext>
    </p:extLst>
  </p:cSld>
  <p:clrMapOvr>
    <a:masterClrMapping/>
  </p:clrMapOvr>
</p:sld>
</file>

<file path=ppt/theme/theme1.xml><?xml version="1.0" encoding="utf-8"?>
<a:theme xmlns:a="http://schemas.openxmlformats.org/drawingml/2006/main" name="NGMC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12C219341E164F9AB652DBA163B403" ma:contentTypeVersion="0" ma:contentTypeDescription="Create a new document." ma:contentTypeScope="" ma:versionID="536df064d7d35ad2b41e130073ff6c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9711C0B-C576-4ABC-B989-819E0BF791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6529A93-35E6-41D8-93E5-7808A1C14454}">
  <ds:schemaRefs>
    <ds:schemaRef ds:uri="http://schemas.microsoft.com/sharepoint/v3/contenttype/forms"/>
  </ds:schemaRefs>
</ds:datastoreItem>
</file>

<file path=customXml/itemProps3.xml><?xml version="1.0" encoding="utf-8"?>
<ds:datastoreItem xmlns:ds="http://schemas.openxmlformats.org/officeDocument/2006/customXml" ds:itemID="{14EFF591-3928-4DA2-BF3D-47EE87E51B92}">
  <ds:schemaRefs>
    <ds:schemaRef ds:uri="http://schemas.microsoft.com/office/2006/documentManagement/types"/>
    <ds:schemaRef ds:uri="http://purl.org/dc/elements/1.1/"/>
    <ds:schemaRef ds:uri="http://www.w3.org/XML/1998/namespace"/>
    <ds:schemaRef ds:uri="http://schemas.openxmlformats.org/package/2006/metadata/core-properties"/>
    <ds:schemaRef ds:uri="http://purl.org/dc/term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3462</TotalTime>
  <Words>1379</Words>
  <Application>Microsoft Office PowerPoint</Application>
  <PresentationFormat>On-screen Show (4:3)</PresentationFormat>
  <Paragraphs>155</Paragraphs>
  <Slides>40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9" baseType="lpstr">
      <vt:lpstr>Arial</vt:lpstr>
      <vt:lpstr>Calibri</vt:lpstr>
      <vt:lpstr>Consolas</vt:lpstr>
      <vt:lpstr>ITC Franklin Gothic Book</vt:lpstr>
      <vt:lpstr>ITC Franklin Gothic Demi</vt:lpstr>
      <vt:lpstr>Segoe UI</vt:lpstr>
      <vt:lpstr>Times New Roman</vt:lpstr>
      <vt:lpstr>NGMC Template</vt:lpstr>
      <vt:lpstr>Document</vt:lpstr>
      <vt:lpstr>PowerPoint Presentation</vt:lpstr>
      <vt:lpstr>Agenda</vt:lpstr>
      <vt:lpstr>Severe Weather Awareness Week 2/4  </vt:lpstr>
      <vt:lpstr>Website</vt:lpstr>
      <vt:lpstr>PowerPoint Presentation</vt:lpstr>
      <vt:lpstr>PowerPoint Presentation</vt:lpstr>
      <vt:lpstr>PowerPoint Presentation</vt:lpstr>
      <vt:lpstr>Coalition Information/CMS Updates</vt:lpstr>
      <vt:lpstr>2018-2019 Budget</vt:lpstr>
      <vt:lpstr>2018-2019 Budget</vt:lpstr>
      <vt:lpstr>2018-2019 Budget</vt:lpstr>
      <vt:lpstr>2018-2019 Budget</vt:lpstr>
      <vt:lpstr>Improvement Plan Worksheet: </vt:lpstr>
      <vt:lpstr>Improvement Plan Worksheet: </vt:lpstr>
      <vt:lpstr>Exercise Updates</vt:lpstr>
      <vt:lpstr>Training Updates:</vt:lpstr>
      <vt:lpstr>Training Updates:</vt:lpstr>
      <vt:lpstr>Training Updates:</vt:lpstr>
      <vt:lpstr>PH, GHA, and State Updates:</vt:lpstr>
      <vt:lpstr>GHA911.org facelift!</vt:lpstr>
      <vt:lpstr>GHA911.org</vt:lpstr>
      <vt:lpstr>Region B File Folders</vt:lpstr>
      <vt:lpstr>Communication Drill – Thank you for responding!</vt:lpstr>
      <vt:lpstr>HVA</vt:lpstr>
      <vt:lpstr>Accepting volunteers to be on response plan work group</vt:lpstr>
      <vt:lpstr>Requirements of plan</vt:lpstr>
      <vt:lpstr>Long Term Care Alternate Power Source Survey</vt:lpstr>
      <vt:lpstr>Updates from Hospitals, EMA, LTC, Behavioral Health, ARC, Other Partners</vt:lpstr>
      <vt:lpstr>Meeting Wrap up</vt:lpstr>
      <vt:lpstr>2018 Winter Weather Week</vt:lpstr>
      <vt:lpstr>Winter Storm Scenario </vt:lpstr>
      <vt:lpstr>Gather Information</vt:lpstr>
      <vt:lpstr>Winter Storm Scenario Update #1</vt:lpstr>
      <vt:lpstr>Prepare</vt:lpstr>
      <vt:lpstr>Discussion Questions - Preparedness</vt:lpstr>
      <vt:lpstr>Winter Storm Scenario Update #2</vt:lpstr>
      <vt:lpstr>Take Action</vt:lpstr>
      <vt:lpstr>Discussion Questions - Response</vt:lpstr>
      <vt:lpstr>Winter Storm Scenario Update #3</vt:lpstr>
      <vt:lpstr>Recover</vt:lpstr>
    </vt:vector>
  </TitlesOfParts>
  <Company>Jeremy Whigham Design,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Whigham</dc:creator>
  <cp:lastModifiedBy>Donna Sue Campbell</cp:lastModifiedBy>
  <cp:revision>184</cp:revision>
  <cp:lastPrinted>2017-10-09T10:56:34Z</cp:lastPrinted>
  <dcterms:created xsi:type="dcterms:W3CDTF">2015-01-16T01:20:38Z</dcterms:created>
  <dcterms:modified xsi:type="dcterms:W3CDTF">2019-02-19T19:49:26Z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0x0101000512C219341E164F9AB652DBA163B403</vt:lpwstr>
  </property>
</Properties>
</file>