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596" r:id="rId5"/>
    <p:sldId id="647" r:id="rId6"/>
    <p:sldId id="653" r:id="rId7"/>
    <p:sldId id="598" r:id="rId8"/>
    <p:sldId id="599" r:id="rId9"/>
    <p:sldId id="349" r:id="rId10"/>
    <p:sldId id="368" r:id="rId11"/>
    <p:sldId id="656" r:id="rId12"/>
    <p:sldId id="658" r:id="rId13"/>
    <p:sldId id="295" r:id="rId14"/>
    <p:sldId id="652" r:id="rId15"/>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000"/>
    <a:srgbClr val="9BBB59"/>
    <a:srgbClr val="000000"/>
    <a:srgbClr val="602E04"/>
    <a:srgbClr val="1F497D"/>
    <a:srgbClr val="C4BD97"/>
    <a:srgbClr val="5A2E0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63" autoAdjust="0"/>
    <p:restoredTop sz="86441" autoAdjust="0"/>
  </p:normalViewPr>
  <p:slideViewPr>
    <p:cSldViewPr>
      <p:cViewPr varScale="1">
        <p:scale>
          <a:sx n="74" d="100"/>
          <a:sy n="74" d="100"/>
        </p:scale>
        <p:origin x="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notesViewPr>
    <p:cSldViewPr>
      <p:cViewPr varScale="1">
        <p:scale>
          <a:sx n="49" d="100"/>
          <a:sy n="49" d="100"/>
        </p:scale>
        <p:origin x="-22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defRPr sz="1200"/>
            </a:lvl1pPr>
          </a:lstStyle>
          <a:p>
            <a:pPr>
              <a:defRPr/>
            </a:pPr>
            <a:endParaRPr lang="en-US" dirty="0"/>
          </a:p>
        </p:txBody>
      </p:sp>
      <p:sp>
        <p:nvSpPr>
          <p:cNvPr id="111619"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200"/>
            </a:lvl1pPr>
          </a:lstStyle>
          <a:p>
            <a:pPr>
              <a:defRPr/>
            </a:pPr>
            <a:endParaRPr lang="en-US"/>
          </a:p>
        </p:txBody>
      </p:sp>
      <p:sp>
        <p:nvSpPr>
          <p:cNvPr id="11162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defRPr sz="1200"/>
            </a:lvl1pPr>
          </a:lstStyle>
          <a:p>
            <a:pPr>
              <a:defRPr/>
            </a:pPr>
            <a:endParaRPr lang="en-US"/>
          </a:p>
        </p:txBody>
      </p:sp>
      <p:sp>
        <p:nvSpPr>
          <p:cNvPr id="11162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200"/>
            </a:lvl1pPr>
          </a:lstStyle>
          <a:p>
            <a:pPr>
              <a:defRPr/>
            </a:pPr>
            <a:fld id="{0B21EB9E-BA59-4827-9C4C-C8EA685DE134}" type="slidenum">
              <a:rPr lang="en-US"/>
              <a:pPr>
                <a:defRPr/>
              </a:pPr>
              <a:t>‹#›</a:t>
            </a:fld>
            <a:endParaRPr lang="en-US"/>
          </a:p>
        </p:txBody>
      </p:sp>
    </p:spTree>
    <p:extLst>
      <p:ext uri="{BB962C8B-B14F-4D97-AF65-F5344CB8AC3E}">
        <p14:creationId xmlns:p14="http://schemas.microsoft.com/office/powerpoint/2010/main" val="297625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200"/>
            </a:lvl1pPr>
          </a:lstStyle>
          <a:p>
            <a:pPr>
              <a:defRPr/>
            </a:pPr>
            <a:fld id="{8CBF78B1-4A49-41D3-AC02-04B71A199057}" type="slidenum">
              <a:rPr lang="en-US"/>
              <a:pPr>
                <a:defRPr/>
              </a:pPr>
              <a:t>‹#›</a:t>
            </a:fld>
            <a:endParaRPr lang="en-US"/>
          </a:p>
        </p:txBody>
      </p:sp>
    </p:spTree>
    <p:extLst>
      <p:ext uri="{BB962C8B-B14F-4D97-AF65-F5344CB8AC3E}">
        <p14:creationId xmlns:p14="http://schemas.microsoft.com/office/powerpoint/2010/main" val="3115387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BF78B1-4A49-41D3-AC02-04B71A199057}" type="slidenum">
              <a:rPr lang="en-US" smtClean="0"/>
              <a:pPr>
                <a:defRPr/>
              </a:pPr>
              <a:t>1</a:t>
            </a:fld>
            <a:endParaRPr lang="en-US"/>
          </a:p>
        </p:txBody>
      </p:sp>
    </p:spTree>
    <p:extLst>
      <p:ext uri="{BB962C8B-B14F-4D97-AF65-F5344CB8AC3E}">
        <p14:creationId xmlns:p14="http://schemas.microsoft.com/office/powerpoint/2010/main" val="427235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ppt-background_grey-CVR.jpg"/>
          <p:cNvPicPr>
            <a:picLocks noChangeAspect="1"/>
          </p:cNvPicPr>
          <p:nvPr userDrawn="1"/>
        </p:nvPicPr>
        <p:blipFill>
          <a:blip r:embed="rId2" cstate="print"/>
          <a:stretch>
            <a:fillRect/>
          </a:stretch>
        </p:blipFill>
        <p:spPr>
          <a:xfrm>
            <a:off x="0" y="0"/>
            <a:ext cx="12192000" cy="6858000"/>
          </a:xfrm>
          <a:prstGeom prst="rect">
            <a:avLst/>
          </a:prstGeom>
        </p:spPr>
      </p:pic>
      <p:pic>
        <p:nvPicPr>
          <p:cNvPr id="4" name="Picture 3" descr="NGMC Logo.jpg"/>
          <p:cNvPicPr>
            <a:picLocks noChangeAspect="1"/>
          </p:cNvPicPr>
          <p:nvPr userDrawn="1"/>
        </p:nvPicPr>
        <p:blipFill>
          <a:blip r:embed="rId3" cstate="print">
            <a:clrChange>
              <a:clrFrom>
                <a:srgbClr val="FDFDFD"/>
              </a:clrFrom>
              <a:clrTo>
                <a:srgbClr val="FDFDFD">
                  <a:alpha val="0"/>
                </a:srgbClr>
              </a:clrTo>
            </a:clrChange>
          </a:blip>
          <a:stretch>
            <a:fillRect/>
          </a:stretch>
        </p:blipFill>
        <p:spPr>
          <a:xfrm>
            <a:off x="2517648" y="2468880"/>
            <a:ext cx="7156704" cy="14173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ppt background_grey.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711201" y="3557588"/>
            <a:ext cx="8892116" cy="1362075"/>
          </a:xfrm>
        </p:spPr>
        <p:txBody>
          <a:bodyPr anchor="t"/>
          <a:lstStyle>
            <a:lvl1pPr algn="l">
              <a:defRPr sz="4000" b="1" cap="all">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711201" y="2057401"/>
            <a:ext cx="8892116" cy="1500187"/>
          </a:xfrm>
        </p:spPr>
        <p:txBody>
          <a:bodyPr anchor="b"/>
          <a:lstStyle>
            <a:lvl1pPr marL="0" indent="0">
              <a:buNone/>
              <a:defRPr sz="2000" b="1">
                <a:solidFill>
                  <a:srgbClr val="8B9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637A2-30AB-4DF1-86DF-420BE6FB70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ppt background_grey.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1016000" y="228600"/>
            <a:ext cx="10160000" cy="1143000"/>
          </a:xfrm>
        </p:spPr>
        <p:txBody>
          <a:bodyPr/>
          <a:lstStyle>
            <a:lvl1pPr>
              <a:defRPr sz="4000" b="1">
                <a:solidFill>
                  <a:schemeClr val="tx1">
                    <a:lumMod val="75000"/>
                    <a:lumOff val="25000"/>
                  </a:schemeClr>
                </a:solidFill>
              </a:defRPr>
            </a:lvl1pPr>
          </a:lstStyle>
          <a:p>
            <a:r>
              <a:rPr lang="en-US" dirty="0"/>
              <a:t>Click to edit Master title</a:t>
            </a:r>
          </a:p>
        </p:txBody>
      </p:sp>
      <p:sp>
        <p:nvSpPr>
          <p:cNvPr id="3" name="Content Placeholder 2"/>
          <p:cNvSpPr>
            <a:spLocks noGrp="1"/>
          </p:cNvSpPr>
          <p:nvPr>
            <p:ph idx="1"/>
          </p:nvPr>
        </p:nvSpPr>
        <p:spPr>
          <a:xfrm>
            <a:off x="1016000" y="1447800"/>
            <a:ext cx="10160000" cy="4114800"/>
          </a:xfrm>
        </p:spPr>
        <p:txBody>
          <a:bodyPr/>
          <a:lstStyle>
            <a:lvl1pPr>
              <a:defRPr sz="3000">
                <a:solidFill>
                  <a:schemeClr val="tx1">
                    <a:lumMod val="65000"/>
                    <a:lumOff val="35000"/>
                  </a:schemeClr>
                </a:solidFill>
                <a:latin typeface="Calibri" pitchFamily="34" charset="0"/>
                <a:cs typeface="Tahoma" pitchFamily="34" charset="0"/>
              </a:defRPr>
            </a:lvl1pPr>
            <a:lvl2pPr>
              <a:defRPr sz="2600">
                <a:solidFill>
                  <a:srgbClr val="8B9000"/>
                </a:solidFill>
                <a:latin typeface="Calibri" pitchFamily="34" charset="0"/>
                <a:cs typeface="Tahoma" pitchFamily="34" charset="0"/>
              </a:defRPr>
            </a:lvl2pPr>
            <a:lvl3pPr>
              <a:defRPr sz="2200">
                <a:solidFill>
                  <a:schemeClr val="tx1">
                    <a:lumMod val="65000"/>
                    <a:lumOff val="35000"/>
                  </a:schemeClr>
                </a:solidFill>
                <a:latin typeface="Calibri" pitchFamily="34" charset="0"/>
                <a:cs typeface="Tahoma" pitchFamily="34" charset="0"/>
              </a:defRPr>
            </a:lvl3pPr>
            <a:lvl4pPr>
              <a:defRPr>
                <a:solidFill>
                  <a:schemeClr val="tx1">
                    <a:lumMod val="65000"/>
                    <a:lumOff val="35000"/>
                  </a:schemeClr>
                </a:solidFill>
                <a:latin typeface="Calibri" pitchFamily="34" charset="0"/>
                <a:cs typeface="Tahoma" pitchFamily="34" charset="0"/>
              </a:defRPr>
            </a:lvl4pPr>
            <a:lvl5pPr>
              <a:defRPr>
                <a:solidFill>
                  <a:schemeClr val="tx1">
                    <a:lumMod val="65000"/>
                    <a:lumOff val="35000"/>
                  </a:schemeClr>
                </a:solidFill>
                <a:latin typeface="Calibri"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80CB27-E9D1-43B4-9A94-6DE6F82F0E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5" name="Picture 4" descr="ppt background_grey.jpg"/>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8" name="Picture 7" descr="ppt background_grey.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914400" y="228600"/>
            <a:ext cx="10363200" cy="1143000"/>
          </a:xfrm>
        </p:spPr>
        <p:txBody>
          <a:bodyPr/>
          <a:lstStyle>
            <a:lvl1pPr>
              <a:defRPr b="1">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sz="half" idx="1"/>
          </p:nvPr>
        </p:nvSpPr>
        <p:spPr>
          <a:xfrm>
            <a:off x="914400" y="1600200"/>
            <a:ext cx="5080000" cy="4114800"/>
          </a:xfrm>
        </p:spPr>
        <p:txBody>
          <a:bodyPr/>
          <a:lstStyle>
            <a:lvl1pPr>
              <a:defRPr>
                <a:solidFill>
                  <a:schemeClr val="tx1">
                    <a:lumMod val="65000"/>
                    <a:lumOff val="35000"/>
                  </a:schemeClr>
                </a:solidFill>
                <a:latin typeface="Calibri" pitchFamily="34" charset="0"/>
              </a:defRPr>
            </a:lvl1pPr>
            <a:lvl2pPr>
              <a:defRPr>
                <a:solidFill>
                  <a:srgbClr val="8B9000"/>
                </a:solidFill>
                <a:latin typeface="Calibri" pitchFamily="34" charset="0"/>
              </a:defRPr>
            </a:lvl2pPr>
            <a:lvl3pPr>
              <a:defRPr>
                <a:solidFill>
                  <a:schemeClr val="tx1">
                    <a:lumMod val="65000"/>
                    <a:lumOff val="35000"/>
                  </a:schemeClr>
                </a:solidFill>
                <a:latin typeface="Calibri"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600200"/>
            <a:ext cx="5080000" cy="4114800"/>
          </a:xfrm>
        </p:spPr>
        <p:txBody>
          <a:bodyPr/>
          <a:lstStyle>
            <a:lvl1pPr>
              <a:defRPr>
                <a:solidFill>
                  <a:schemeClr val="tx1">
                    <a:lumMod val="65000"/>
                    <a:lumOff val="35000"/>
                  </a:schemeClr>
                </a:solidFill>
                <a:latin typeface="Calibri" pitchFamily="34" charset="0"/>
              </a:defRPr>
            </a:lvl1pPr>
            <a:lvl2pPr>
              <a:defRPr>
                <a:solidFill>
                  <a:srgbClr val="8B9000"/>
                </a:solidFill>
                <a:latin typeface="Calibri" pitchFamily="34" charset="0"/>
              </a:defRPr>
            </a:lvl2pPr>
            <a:lvl3pPr>
              <a:defRPr>
                <a:solidFill>
                  <a:schemeClr val="tx1">
                    <a:lumMod val="65000"/>
                    <a:lumOff val="35000"/>
                  </a:schemeClr>
                </a:solidFill>
                <a:latin typeface="Calibri"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6649EC-B9AF-484C-9F79-4FE69B3FFB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ppt background_grey.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5B4B86-4DE8-4458-8EB8-EA684198AA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F3CE9-43B2-4678-9019-4475D6464804}"/>
              </a:ext>
            </a:extLst>
          </p:cNvPr>
          <p:cNvSpPr>
            <a:spLocks noGrp="1"/>
          </p:cNvSpPr>
          <p:nvPr>
            <p:ph type="dt" sz="half" idx="10"/>
          </p:nvPr>
        </p:nvSpPr>
        <p:spPr/>
        <p:txBody>
          <a:bodyPr/>
          <a:lstStyle/>
          <a:p>
            <a:fld id="{36008386-E6DF-4BE1-8B9E-F3F1A441CCAA}" type="datetimeFigureOut">
              <a:rPr lang="en-US" smtClean="0"/>
              <a:t>8/17/2022</a:t>
            </a:fld>
            <a:endParaRPr lang="en-US"/>
          </a:p>
        </p:txBody>
      </p:sp>
      <p:sp>
        <p:nvSpPr>
          <p:cNvPr id="3" name="Footer Placeholder 2">
            <a:extLst>
              <a:ext uri="{FF2B5EF4-FFF2-40B4-BE49-F238E27FC236}">
                <a16:creationId xmlns:a16="http://schemas.microsoft.com/office/drawing/2014/main" id="{F48E6224-8F96-4193-9A75-FC203C330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B9F1E-84FF-4D05-9080-302859CB7EC3}"/>
              </a:ext>
            </a:extLst>
          </p:cNvPr>
          <p:cNvSpPr>
            <a:spLocks noGrp="1"/>
          </p:cNvSpPr>
          <p:nvPr>
            <p:ph type="sldNum" sz="quarter" idx="12"/>
          </p:nvPr>
        </p:nvSpPr>
        <p:spPr/>
        <p:txBody>
          <a:bodyPr/>
          <a:lstStyle/>
          <a:p>
            <a:fld id="{C4CCD4C9-E025-4899-AD7C-5F835BA6147D}" type="slidenum">
              <a:rPr lang="en-US" smtClean="0"/>
              <a:t>‹#›</a:t>
            </a:fld>
            <a:endParaRPr lang="en-US"/>
          </a:p>
        </p:txBody>
      </p:sp>
    </p:spTree>
    <p:extLst>
      <p:ext uri="{BB962C8B-B14F-4D97-AF65-F5344CB8AC3E}">
        <p14:creationId xmlns:p14="http://schemas.microsoft.com/office/powerpoint/2010/main" val="15285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C84B35-7B68-48B8-B3DD-1B213CC568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0" r:id="rId1"/>
    <p:sldLayoutId id="2147484931" r:id="rId2"/>
    <p:sldLayoutId id="2147484927" r:id="rId3"/>
    <p:sldLayoutId id="2147484930" r:id="rId4"/>
    <p:sldLayoutId id="2147484901" r:id="rId5"/>
    <p:sldLayoutId id="2147484926" r:id="rId6"/>
    <p:sldLayoutId id="2147484932" r:id="rId7"/>
  </p:sldLayoutIdLst>
  <p:txStyles>
    <p:titleStyle>
      <a:lvl1pPr algn="ctr" rtl="0" eaLnBrk="0" fontAlgn="base" hangingPunct="0">
        <a:spcBef>
          <a:spcPct val="0"/>
        </a:spcBef>
        <a:spcAft>
          <a:spcPct val="0"/>
        </a:spcAft>
        <a:defRPr sz="4400">
          <a:solidFill>
            <a:srgbClr val="8B9000"/>
          </a:solidFill>
          <a:latin typeface="+mj-lt"/>
          <a:ea typeface="+mj-ea"/>
          <a:cs typeface="+mj-cs"/>
        </a:defRPr>
      </a:lvl1pPr>
      <a:lvl2pPr algn="ctr" rtl="0" eaLnBrk="0" fontAlgn="base" hangingPunct="0">
        <a:spcBef>
          <a:spcPct val="0"/>
        </a:spcBef>
        <a:spcAft>
          <a:spcPct val="0"/>
        </a:spcAft>
        <a:defRPr sz="4400">
          <a:solidFill>
            <a:srgbClr val="8B9000"/>
          </a:solidFill>
          <a:latin typeface="Times New Roman" pitchFamily="18" charset="0"/>
        </a:defRPr>
      </a:lvl2pPr>
      <a:lvl3pPr algn="ctr" rtl="0" eaLnBrk="0" fontAlgn="base" hangingPunct="0">
        <a:spcBef>
          <a:spcPct val="0"/>
        </a:spcBef>
        <a:spcAft>
          <a:spcPct val="0"/>
        </a:spcAft>
        <a:defRPr sz="4400">
          <a:solidFill>
            <a:srgbClr val="8B9000"/>
          </a:solidFill>
          <a:latin typeface="Times New Roman" pitchFamily="18" charset="0"/>
        </a:defRPr>
      </a:lvl3pPr>
      <a:lvl4pPr algn="ctr" rtl="0" eaLnBrk="0" fontAlgn="base" hangingPunct="0">
        <a:spcBef>
          <a:spcPct val="0"/>
        </a:spcBef>
        <a:spcAft>
          <a:spcPct val="0"/>
        </a:spcAft>
        <a:defRPr sz="4400">
          <a:solidFill>
            <a:srgbClr val="8B9000"/>
          </a:solidFill>
          <a:latin typeface="Times New Roman" pitchFamily="18" charset="0"/>
        </a:defRPr>
      </a:lvl4pPr>
      <a:lvl5pPr algn="ctr" rtl="0" eaLnBrk="0" fontAlgn="base" hangingPunct="0">
        <a:spcBef>
          <a:spcPct val="0"/>
        </a:spcBef>
        <a:spcAft>
          <a:spcPct val="0"/>
        </a:spcAft>
        <a:defRPr sz="4400">
          <a:solidFill>
            <a:srgbClr val="8B9000"/>
          </a:solidFill>
          <a:latin typeface="Times New Roman" pitchFamily="18" charset="0"/>
        </a:defRPr>
      </a:lvl5pPr>
      <a:lvl6pPr marL="457200" algn="ctr" rtl="0" fontAlgn="base">
        <a:spcBef>
          <a:spcPct val="0"/>
        </a:spcBef>
        <a:spcAft>
          <a:spcPct val="0"/>
        </a:spcAft>
        <a:defRPr sz="4400">
          <a:solidFill>
            <a:srgbClr val="8B9000"/>
          </a:solidFill>
          <a:latin typeface="Times New Roman" pitchFamily="18" charset="0"/>
        </a:defRPr>
      </a:lvl6pPr>
      <a:lvl7pPr marL="914400" algn="ctr" rtl="0" fontAlgn="base">
        <a:spcBef>
          <a:spcPct val="0"/>
        </a:spcBef>
        <a:spcAft>
          <a:spcPct val="0"/>
        </a:spcAft>
        <a:defRPr sz="4400">
          <a:solidFill>
            <a:srgbClr val="8B9000"/>
          </a:solidFill>
          <a:latin typeface="Times New Roman" pitchFamily="18" charset="0"/>
        </a:defRPr>
      </a:lvl7pPr>
      <a:lvl8pPr marL="1371600" algn="ctr" rtl="0" fontAlgn="base">
        <a:spcBef>
          <a:spcPct val="0"/>
        </a:spcBef>
        <a:spcAft>
          <a:spcPct val="0"/>
        </a:spcAft>
        <a:defRPr sz="4400">
          <a:solidFill>
            <a:srgbClr val="8B9000"/>
          </a:solidFill>
          <a:latin typeface="Times New Roman" pitchFamily="18" charset="0"/>
        </a:defRPr>
      </a:lvl8pPr>
      <a:lvl9pPr marL="1828800" algn="ctr" rtl="0" fontAlgn="base">
        <a:spcBef>
          <a:spcPct val="0"/>
        </a:spcBef>
        <a:spcAft>
          <a:spcPct val="0"/>
        </a:spcAft>
        <a:defRPr sz="4400">
          <a:solidFill>
            <a:srgbClr val="8B9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cdc.gov/poxvirus/monkeypox/clinicians/monitor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177E19-3B9B-4750-908A-42D289DB6E83}"/>
              </a:ext>
            </a:extLst>
          </p:cNvPr>
          <p:cNvSpPr txBox="1"/>
          <p:nvPr/>
        </p:nvSpPr>
        <p:spPr>
          <a:xfrm>
            <a:off x="304800" y="1447800"/>
            <a:ext cx="9296400" cy="3046988"/>
          </a:xfrm>
          <a:prstGeom prst="rect">
            <a:avLst/>
          </a:prstGeom>
          <a:noFill/>
        </p:spPr>
        <p:txBody>
          <a:bodyPr wrap="square" rtlCol="0">
            <a:spAutoFit/>
          </a:bodyPr>
          <a:lstStyle/>
          <a:p>
            <a:endParaRPr lang="en-US" sz="2400" dirty="0"/>
          </a:p>
          <a:p>
            <a:r>
              <a:rPr lang="en-US" sz="2400" dirty="0"/>
              <a:t>What if a patient with a suspicious rash showed up at your facility?  </a:t>
            </a:r>
          </a:p>
          <a:p>
            <a:endParaRPr lang="en-US" sz="2400" dirty="0"/>
          </a:p>
          <a:p>
            <a:r>
              <a:rPr lang="en-US" sz="2400" dirty="0"/>
              <a:t>Would your staff know</a:t>
            </a:r>
            <a:r>
              <a:rPr lang="en-US" dirty="0"/>
              <a:t>:</a:t>
            </a:r>
          </a:p>
          <a:p>
            <a:pPr marL="800100" lvl="1" indent="-342900">
              <a:buFont typeface="Arial" panose="020B0604020202020204" pitchFamily="34" charset="0"/>
              <a:buChar char="•"/>
            </a:pPr>
            <a:r>
              <a:rPr lang="en-US" dirty="0"/>
              <a:t>how to identify possible cases?</a:t>
            </a:r>
          </a:p>
          <a:p>
            <a:pPr marL="800100" lvl="1" indent="-342900">
              <a:buFont typeface="Arial" panose="020B0604020202020204" pitchFamily="34" charset="0"/>
              <a:buChar char="•"/>
            </a:pPr>
            <a:r>
              <a:rPr lang="en-US" dirty="0"/>
              <a:t>what isolation is needed to prevent exposures?</a:t>
            </a:r>
          </a:p>
          <a:p>
            <a:pPr marL="800100" lvl="1" indent="-342900">
              <a:buFont typeface="Arial" panose="020B0604020202020204" pitchFamily="34" charset="0"/>
              <a:buChar char="•"/>
            </a:pPr>
            <a:r>
              <a:rPr lang="en-US" dirty="0"/>
              <a:t>who to contact if the case is confirmed?</a:t>
            </a:r>
          </a:p>
          <a:p>
            <a:endParaRPr lang="en-US" sz="2400" dirty="0"/>
          </a:p>
        </p:txBody>
      </p:sp>
      <p:sp>
        <p:nvSpPr>
          <p:cNvPr id="3" name="TextBox 2">
            <a:extLst>
              <a:ext uri="{FF2B5EF4-FFF2-40B4-BE49-F238E27FC236}">
                <a16:creationId xmlns:a16="http://schemas.microsoft.com/office/drawing/2014/main" id="{3E34B55A-AD5E-4FEA-B375-C2FD5ADB4CCE}"/>
              </a:ext>
            </a:extLst>
          </p:cNvPr>
          <p:cNvSpPr txBox="1"/>
          <p:nvPr/>
        </p:nvSpPr>
        <p:spPr>
          <a:xfrm>
            <a:off x="914400" y="609600"/>
            <a:ext cx="10134600" cy="584775"/>
          </a:xfrm>
          <a:prstGeom prst="rect">
            <a:avLst/>
          </a:prstGeom>
          <a:noFill/>
        </p:spPr>
        <p:txBody>
          <a:bodyPr wrap="square" rtlCol="0">
            <a:spAutoFit/>
          </a:bodyPr>
          <a:lstStyle/>
          <a:p>
            <a:pPr algn="ctr"/>
            <a:r>
              <a:rPr lang="en-US" sz="3200" b="1" dirty="0"/>
              <a:t>Do You Have A Plan?</a:t>
            </a:r>
            <a:endParaRPr lang="en-US" sz="2800" b="1" dirty="0"/>
          </a:p>
        </p:txBody>
      </p:sp>
      <p:pic>
        <p:nvPicPr>
          <p:cNvPr id="1028" name="Picture 4" descr="Now we have to deal with it': what's going on in the UK with monkeypox? |  Monkeypox | The Guardian">
            <a:extLst>
              <a:ext uri="{FF2B5EF4-FFF2-40B4-BE49-F238E27FC236}">
                <a16:creationId xmlns:a16="http://schemas.microsoft.com/office/drawing/2014/main" id="{0CAC9918-7978-4E03-BE88-D369D78A3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86200"/>
            <a:ext cx="4667249" cy="28003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2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7EDAD-38E2-4668-B19E-BCDF9BC6A82E}"/>
              </a:ext>
            </a:extLst>
          </p:cNvPr>
          <p:cNvSpPr>
            <a:spLocks noGrp="1"/>
          </p:cNvSpPr>
          <p:nvPr>
            <p:ph idx="1"/>
          </p:nvPr>
        </p:nvSpPr>
        <p:spPr>
          <a:xfrm>
            <a:off x="1524000" y="1219200"/>
            <a:ext cx="6680200" cy="4114800"/>
          </a:xfrm>
        </p:spPr>
        <p:txBody>
          <a:bodyPr/>
          <a:lstStyle/>
          <a:p>
            <a:pPr marL="0" indent="0">
              <a:buNone/>
            </a:pPr>
            <a:r>
              <a:rPr lang="en-US" sz="2800" b="1" dirty="0">
                <a:solidFill>
                  <a:schemeClr val="accent1">
                    <a:lumMod val="25000"/>
                  </a:schemeClr>
                </a:solidFill>
              </a:rPr>
              <a:t>My Contact Info:</a:t>
            </a:r>
          </a:p>
          <a:p>
            <a:pPr marL="400050" lvl="1" indent="0">
              <a:buNone/>
            </a:pPr>
            <a:r>
              <a:rPr lang="en-US" sz="2800" dirty="0">
                <a:solidFill>
                  <a:schemeClr val="accent1">
                    <a:lumMod val="25000"/>
                  </a:schemeClr>
                </a:solidFill>
              </a:rPr>
              <a:t>Sandy Bozarth</a:t>
            </a:r>
          </a:p>
          <a:p>
            <a:pPr marL="400050" lvl="1" indent="0">
              <a:buNone/>
            </a:pPr>
            <a:r>
              <a:rPr lang="en-US" sz="2800" dirty="0">
                <a:solidFill>
                  <a:schemeClr val="accent1">
                    <a:lumMod val="25000"/>
                  </a:schemeClr>
                </a:solidFill>
              </a:rPr>
              <a:t>sandy.bozarth@nghs.com</a:t>
            </a:r>
          </a:p>
          <a:p>
            <a:pPr marL="400050" lvl="1" indent="0">
              <a:buNone/>
            </a:pPr>
            <a:r>
              <a:rPr lang="en-US" sz="2800" dirty="0">
                <a:solidFill>
                  <a:schemeClr val="accent1">
                    <a:lumMod val="25000"/>
                  </a:schemeClr>
                </a:solidFill>
              </a:rPr>
              <a:t>770-219-1729</a:t>
            </a:r>
          </a:p>
        </p:txBody>
      </p:sp>
    </p:spTree>
    <p:extLst>
      <p:ext uri="{BB962C8B-B14F-4D97-AF65-F5344CB8AC3E}">
        <p14:creationId xmlns:p14="http://schemas.microsoft.com/office/powerpoint/2010/main" val="181855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85CD-BC5E-4BDC-BF23-34C2AF89CDBF}"/>
              </a:ext>
            </a:extLst>
          </p:cNvPr>
          <p:cNvSpPr>
            <a:spLocks noGrp="1"/>
          </p:cNvSpPr>
          <p:nvPr>
            <p:ph type="title"/>
          </p:nvPr>
        </p:nvSpPr>
        <p:spPr>
          <a:xfrm>
            <a:off x="94622" y="-134164"/>
            <a:ext cx="11353800" cy="854151"/>
          </a:xfrm>
        </p:spPr>
        <p:txBody>
          <a:bodyPr/>
          <a:lstStyle/>
          <a:p>
            <a:r>
              <a:rPr lang="en-US" dirty="0">
                <a:solidFill>
                  <a:srgbClr val="0E1008"/>
                </a:solidFill>
              </a:rPr>
              <a:t>Project Firstline</a:t>
            </a:r>
          </a:p>
        </p:txBody>
      </p:sp>
      <p:sp>
        <p:nvSpPr>
          <p:cNvPr id="3" name="Content Placeholder 2">
            <a:extLst>
              <a:ext uri="{FF2B5EF4-FFF2-40B4-BE49-F238E27FC236}">
                <a16:creationId xmlns:a16="http://schemas.microsoft.com/office/drawing/2014/main" id="{F148A269-F2C1-451F-B492-EEE60D9D7870}"/>
              </a:ext>
            </a:extLst>
          </p:cNvPr>
          <p:cNvSpPr>
            <a:spLocks noGrp="1"/>
          </p:cNvSpPr>
          <p:nvPr>
            <p:ph idx="1"/>
          </p:nvPr>
        </p:nvSpPr>
        <p:spPr>
          <a:xfrm>
            <a:off x="575896" y="1939145"/>
            <a:ext cx="11040208" cy="2483966"/>
          </a:xfrm>
        </p:spPr>
        <p:txBody>
          <a:bodyPr>
            <a:normAutofit fontScale="92500"/>
          </a:bodyPr>
          <a:lstStyle/>
          <a:p>
            <a:pPr marL="0" indent="0">
              <a:buNone/>
            </a:pPr>
            <a:r>
              <a:rPr lang="en-US" sz="2400" dirty="0">
                <a:solidFill>
                  <a:schemeClr val="tx1"/>
                </a:solidFill>
              </a:rPr>
              <a:t>Each Regional Coalition has identified an Infection Prevention and Control Education Expert.  This person will work with the coalition leaders and facilitators to carry out the work of the project which includes:</a:t>
            </a:r>
          </a:p>
          <a:p>
            <a:pPr marL="342900" lvl="0" indent="-342900">
              <a:buClrTx/>
              <a:buFont typeface="Arial" panose="020B0604020202020204" pitchFamily="34" charset="0"/>
              <a:buChar char="•"/>
            </a:pPr>
            <a:r>
              <a:rPr lang="en-US" sz="2400" dirty="0">
                <a:solidFill>
                  <a:schemeClr val="tx1"/>
                </a:solidFill>
              </a:rPr>
              <a:t>Assess learning needs</a:t>
            </a:r>
          </a:p>
          <a:p>
            <a:pPr marL="342900" lvl="0" indent="-342900">
              <a:buClrTx/>
              <a:buFont typeface="Arial" panose="020B0604020202020204" pitchFamily="34" charset="0"/>
              <a:buChar char="•"/>
            </a:pPr>
            <a:r>
              <a:rPr lang="en-US" sz="2400" dirty="0">
                <a:solidFill>
                  <a:schemeClr val="tx1"/>
                </a:solidFill>
              </a:rPr>
              <a:t>Promote the IPC Educational tools on the CDC Project Firstline website</a:t>
            </a:r>
          </a:p>
          <a:p>
            <a:pPr marL="342900" lvl="0" indent="-342900">
              <a:buClrTx/>
              <a:buFont typeface="Arial" panose="020B0604020202020204" pitchFamily="34" charset="0"/>
              <a:buChar char="•"/>
            </a:pPr>
            <a:r>
              <a:rPr lang="en-US" sz="2400" dirty="0">
                <a:solidFill>
                  <a:schemeClr val="tx1"/>
                </a:solidFill>
              </a:rPr>
              <a:t>Increase the number of healthcare providers who are certified in infection control (CIC)</a:t>
            </a:r>
          </a:p>
          <a:p>
            <a:pPr marL="342900" lvl="0" indent="-342900">
              <a:buFont typeface="Arial" panose="020B0604020202020204" pitchFamily="34" charset="0"/>
              <a:buChar char="•"/>
            </a:pPr>
            <a:endParaRPr lang="en-US" sz="2400" dirty="0">
              <a:solidFill>
                <a:schemeClr val="tx1"/>
              </a:solidFill>
            </a:endParaRPr>
          </a:p>
          <a:p>
            <a:pPr marL="342900" lvl="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F764BDF-2372-459D-AFCC-2B1D1D0626FE}"/>
              </a:ext>
            </a:extLst>
          </p:cNvPr>
          <p:cNvPicPr>
            <a:picLocks noChangeAspect="1"/>
          </p:cNvPicPr>
          <p:nvPr/>
        </p:nvPicPr>
        <p:blipFill>
          <a:blip r:embed="rId2"/>
          <a:stretch>
            <a:fillRect/>
          </a:stretch>
        </p:blipFill>
        <p:spPr>
          <a:xfrm>
            <a:off x="0" y="795158"/>
            <a:ext cx="12192000" cy="854151"/>
          </a:xfrm>
          <a:prstGeom prst="rect">
            <a:avLst/>
          </a:prstGeom>
        </p:spPr>
      </p:pic>
      <p:pic>
        <p:nvPicPr>
          <p:cNvPr id="3078" name="Picture 6" descr="GHA911 Coalition Information">
            <a:extLst>
              <a:ext uri="{FF2B5EF4-FFF2-40B4-BE49-F238E27FC236}">
                <a16:creationId xmlns:a16="http://schemas.microsoft.com/office/drawing/2014/main" id="{CE0AF00E-45B6-4EB1-80FB-BF9D4030B8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332" y="4513783"/>
            <a:ext cx="2239109" cy="2239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56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ACB2-12DF-4EA4-A59B-4E07C4FB77EA}"/>
              </a:ext>
            </a:extLst>
          </p:cNvPr>
          <p:cNvSpPr>
            <a:spLocks noGrp="1"/>
          </p:cNvSpPr>
          <p:nvPr>
            <p:ph type="title"/>
          </p:nvPr>
        </p:nvSpPr>
        <p:spPr/>
        <p:txBody>
          <a:bodyPr/>
          <a:lstStyle/>
          <a:p>
            <a:r>
              <a:rPr lang="en-US" dirty="0"/>
              <a:t>Educational Opportunities</a:t>
            </a:r>
          </a:p>
        </p:txBody>
      </p:sp>
      <p:sp>
        <p:nvSpPr>
          <p:cNvPr id="3" name="Content Placeholder 2">
            <a:extLst>
              <a:ext uri="{FF2B5EF4-FFF2-40B4-BE49-F238E27FC236}">
                <a16:creationId xmlns:a16="http://schemas.microsoft.com/office/drawing/2014/main" id="{6F789143-E1B3-4E28-BBF7-8A727E4E3475}"/>
              </a:ext>
            </a:extLst>
          </p:cNvPr>
          <p:cNvSpPr>
            <a:spLocks noGrp="1"/>
          </p:cNvSpPr>
          <p:nvPr>
            <p:ph idx="1"/>
          </p:nvPr>
        </p:nvSpPr>
        <p:spPr>
          <a:xfrm>
            <a:off x="838200" y="1676400"/>
            <a:ext cx="10972800" cy="2743200"/>
          </a:xfrm>
        </p:spPr>
        <p:txBody>
          <a:bodyPr/>
          <a:lstStyle/>
          <a:p>
            <a:r>
              <a:rPr lang="en-US" dirty="0">
                <a:solidFill>
                  <a:schemeClr val="tx2"/>
                </a:solidFill>
              </a:rPr>
              <a:t>Monthly educational flier</a:t>
            </a:r>
          </a:p>
          <a:p>
            <a:r>
              <a:rPr lang="en-US" dirty="0">
                <a:solidFill>
                  <a:schemeClr val="tx2"/>
                </a:solidFill>
              </a:rPr>
              <a:t>Weekly CIC Study Group</a:t>
            </a:r>
          </a:p>
          <a:p>
            <a:r>
              <a:rPr lang="en-US" dirty="0">
                <a:solidFill>
                  <a:schemeClr val="tx2"/>
                </a:solidFill>
              </a:rPr>
              <a:t>Site visits (contact me if you are interested)</a:t>
            </a:r>
          </a:p>
          <a:p>
            <a:endParaRPr lang="en-US" dirty="0">
              <a:solidFill>
                <a:schemeClr val="tx2"/>
              </a:solidFill>
            </a:endParaRPr>
          </a:p>
        </p:txBody>
      </p:sp>
    </p:spTree>
    <p:extLst>
      <p:ext uri="{BB962C8B-B14F-4D97-AF65-F5344CB8AC3E}">
        <p14:creationId xmlns:p14="http://schemas.microsoft.com/office/powerpoint/2010/main" val="13999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FE32F-24AE-4ADA-B1EE-EF322017070B}"/>
              </a:ext>
            </a:extLst>
          </p:cNvPr>
          <p:cNvPicPr>
            <a:picLocks noChangeAspect="1"/>
          </p:cNvPicPr>
          <p:nvPr/>
        </p:nvPicPr>
        <p:blipFill>
          <a:blip r:embed="rId2"/>
          <a:stretch>
            <a:fillRect/>
          </a:stretch>
        </p:blipFill>
        <p:spPr>
          <a:xfrm>
            <a:off x="868659" y="49003"/>
            <a:ext cx="5255916" cy="6759994"/>
          </a:xfrm>
          <a:prstGeom prst="rect">
            <a:avLst/>
          </a:prstGeom>
        </p:spPr>
      </p:pic>
      <p:sp>
        <p:nvSpPr>
          <p:cNvPr id="3" name="TextBox 2">
            <a:extLst>
              <a:ext uri="{FF2B5EF4-FFF2-40B4-BE49-F238E27FC236}">
                <a16:creationId xmlns:a16="http://schemas.microsoft.com/office/drawing/2014/main" id="{AEC80A20-1923-4734-8086-45E86A768C76}"/>
              </a:ext>
            </a:extLst>
          </p:cNvPr>
          <p:cNvSpPr txBox="1"/>
          <p:nvPr/>
        </p:nvSpPr>
        <p:spPr>
          <a:xfrm>
            <a:off x="6574134" y="1066800"/>
            <a:ext cx="5008266" cy="1569660"/>
          </a:xfrm>
          <a:prstGeom prst="rect">
            <a:avLst/>
          </a:prstGeom>
          <a:noFill/>
        </p:spPr>
        <p:txBody>
          <a:bodyPr wrap="square" rtlCol="0">
            <a:spAutoFit/>
          </a:bodyPr>
          <a:lstStyle/>
          <a:p>
            <a:pPr algn="ctr"/>
            <a:r>
              <a:rPr lang="en-US" b="1" dirty="0"/>
              <a:t>Monthly Educational Newsletter</a:t>
            </a:r>
            <a:r>
              <a:rPr lang="en-US" dirty="0"/>
              <a:t>: One page education sheet for huddle boards or staff meetings</a:t>
            </a:r>
          </a:p>
          <a:p>
            <a:endParaRPr lang="en-US" dirty="0"/>
          </a:p>
        </p:txBody>
      </p:sp>
    </p:spTree>
    <p:extLst>
      <p:ext uri="{BB962C8B-B14F-4D97-AF65-F5344CB8AC3E}">
        <p14:creationId xmlns:p14="http://schemas.microsoft.com/office/powerpoint/2010/main" val="428073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B75903-42F3-48B9-8524-4A6CE877A61A}"/>
              </a:ext>
            </a:extLst>
          </p:cNvPr>
          <p:cNvPicPr>
            <a:picLocks noChangeAspect="1"/>
          </p:cNvPicPr>
          <p:nvPr/>
        </p:nvPicPr>
        <p:blipFill>
          <a:blip r:embed="rId2"/>
          <a:stretch>
            <a:fillRect/>
          </a:stretch>
        </p:blipFill>
        <p:spPr>
          <a:xfrm>
            <a:off x="228600" y="1062692"/>
            <a:ext cx="6034814" cy="419100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3F1492FB-532E-4EBF-9720-AA62A44426C3}"/>
              </a:ext>
            </a:extLst>
          </p:cNvPr>
          <p:cNvSpPr txBox="1"/>
          <p:nvPr/>
        </p:nvSpPr>
        <p:spPr>
          <a:xfrm>
            <a:off x="6629400" y="1219200"/>
            <a:ext cx="5334000" cy="4278094"/>
          </a:xfrm>
          <a:prstGeom prst="rect">
            <a:avLst/>
          </a:prstGeom>
          <a:noFill/>
        </p:spPr>
        <p:txBody>
          <a:bodyPr wrap="square" rtlCol="0">
            <a:spAutoFit/>
          </a:bodyPr>
          <a:lstStyle/>
          <a:p>
            <a:pPr algn="ctr"/>
            <a:r>
              <a:rPr lang="en-US" sz="2800" dirty="0"/>
              <a:t>Weekly Study Group</a:t>
            </a:r>
          </a:p>
          <a:p>
            <a:pPr algn="ctr"/>
            <a:r>
              <a:rPr lang="en-US" sz="2800" dirty="0"/>
              <a:t> </a:t>
            </a:r>
          </a:p>
          <a:p>
            <a:pPr marL="342900" indent="-342900">
              <a:buFont typeface="Arial" panose="020B0604020202020204" pitchFamily="34" charset="0"/>
              <a:buChar char="•"/>
            </a:pPr>
            <a:r>
              <a:rPr lang="en-US" dirty="0"/>
              <a:t>Region B and E</a:t>
            </a:r>
          </a:p>
          <a:p>
            <a:pPr marL="342900" indent="-342900">
              <a:buFont typeface="Arial" panose="020B0604020202020204" pitchFamily="34" charset="0"/>
              <a:buChar char="•"/>
            </a:pPr>
            <a:r>
              <a:rPr lang="en-US" dirty="0"/>
              <a:t>Anyone working in the role of Infection Prevention is welcome!</a:t>
            </a:r>
          </a:p>
          <a:p>
            <a:pPr marL="342900" indent="-342900">
              <a:buFont typeface="Arial" panose="020B0604020202020204" pitchFamily="34" charset="0"/>
              <a:buChar char="•"/>
            </a:pPr>
            <a:r>
              <a:rPr lang="en-US" dirty="0"/>
              <a:t>Study questions are sent out weekly with a 30 minute virtual class on Thursdays during lunch.</a:t>
            </a:r>
          </a:p>
          <a:p>
            <a:pPr marL="342900" indent="-342900">
              <a:buFont typeface="Arial" panose="020B0604020202020204" pitchFamily="34" charset="0"/>
              <a:buChar char="•"/>
            </a:pPr>
            <a:r>
              <a:rPr lang="en-US" dirty="0"/>
              <a:t>Let me know if you know someone that would like to join us!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9093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DF0C7-8CB4-4941-8B36-81BEB7AFD66C}"/>
              </a:ext>
            </a:extLst>
          </p:cNvPr>
          <p:cNvSpPr txBox="1"/>
          <p:nvPr/>
        </p:nvSpPr>
        <p:spPr>
          <a:xfrm>
            <a:off x="4783311" y="181562"/>
            <a:ext cx="2000869" cy="523220"/>
          </a:xfrm>
          <a:prstGeom prst="rect">
            <a:avLst/>
          </a:prstGeom>
          <a:noFill/>
        </p:spPr>
        <p:txBody>
          <a:bodyPr wrap="none" rtlCol="0">
            <a:spAutoFit/>
          </a:bodyPr>
          <a:lstStyle/>
          <a:p>
            <a:r>
              <a:rPr lang="en-US" sz="2800" b="1" dirty="0"/>
              <a:t>Monkeypox</a:t>
            </a:r>
          </a:p>
        </p:txBody>
      </p:sp>
      <p:sp>
        <p:nvSpPr>
          <p:cNvPr id="6" name="TextBox 5">
            <a:extLst>
              <a:ext uri="{FF2B5EF4-FFF2-40B4-BE49-F238E27FC236}">
                <a16:creationId xmlns:a16="http://schemas.microsoft.com/office/drawing/2014/main" id="{DA88DAD6-FE5D-4D7D-B1BA-1952D670063B}"/>
              </a:ext>
            </a:extLst>
          </p:cNvPr>
          <p:cNvSpPr txBox="1"/>
          <p:nvPr/>
        </p:nvSpPr>
        <p:spPr>
          <a:xfrm>
            <a:off x="242098" y="1118814"/>
            <a:ext cx="11707804" cy="5632311"/>
          </a:xfrm>
          <a:prstGeom prst="rect">
            <a:avLst/>
          </a:prstGeom>
          <a:noFill/>
        </p:spPr>
        <p:txBody>
          <a:bodyPr wrap="square" rtlCol="0">
            <a:spAutoFit/>
          </a:bodyPr>
          <a:lstStyle/>
          <a:p>
            <a:pPr lvl="0" eaLnBrk="0" fontAlgn="base" hangingPunct="0">
              <a:spcBef>
                <a:spcPct val="0"/>
              </a:spcBef>
              <a:spcAft>
                <a:spcPct val="0"/>
              </a:spcAft>
            </a:pPr>
            <a:r>
              <a:rPr lang="en-US" altLang="en-US" sz="2400" dirty="0">
                <a:ea typeface="Calibri" panose="020F0502020204030204" pitchFamily="34" charset="0"/>
                <a:cs typeface="Times New Roman" panose="02020603050405020304" pitchFamily="18" charset="0"/>
              </a:rPr>
              <a:t>Monkeypox is a disease that is caused by infection with the monkeypox virus. </a:t>
            </a:r>
            <a:endParaRPr lang="en-US" altLang="en-US" sz="2400" dirty="0"/>
          </a:p>
          <a:p>
            <a:pPr lvl="0" eaLnBrk="0" fontAlgn="base" hangingPunct="0">
              <a:spcBef>
                <a:spcPct val="0"/>
              </a:spcBef>
              <a:spcAft>
                <a:spcPct val="0"/>
              </a:spcAft>
            </a:pPr>
            <a:endParaRPr lang="en-US" altLang="en-US" sz="2400" dirty="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ea typeface="Times New Roman" panose="02020603050405020304" pitchFamily="18" charset="0"/>
                <a:cs typeface="Times New Roman" panose="02020603050405020304" pitchFamily="18" charset="0"/>
              </a:rPr>
              <a:t>This virus can spread to anyone through close, personal, often skin-to-skin contact including:</a:t>
            </a:r>
            <a:endParaRPr lang="en-US" altLang="en-US" sz="2400" dirty="0"/>
          </a:p>
          <a:p>
            <a:pPr lvl="1" eaLnBrk="0" fontAlgn="base" hangingPunct="0">
              <a:spcBef>
                <a:spcPct val="0"/>
              </a:spcBef>
              <a:spcAft>
                <a:spcPct val="0"/>
              </a:spcAft>
              <a:buFontTx/>
              <a:buChar char="•"/>
            </a:pPr>
            <a:r>
              <a:rPr lang="en-US" altLang="en-US" sz="2400" dirty="0">
                <a:ea typeface="Times New Roman" panose="02020603050405020304" pitchFamily="18" charset="0"/>
              </a:rPr>
              <a:t>Direct contact with monkeypox rash, sores, or scabs</a:t>
            </a:r>
            <a:endParaRPr lang="en-US" altLang="en-US" sz="2400" dirty="0"/>
          </a:p>
          <a:p>
            <a:pPr lvl="1" eaLnBrk="0" fontAlgn="base" hangingPunct="0">
              <a:spcBef>
                <a:spcPct val="0"/>
              </a:spcBef>
              <a:spcAft>
                <a:spcPct val="0"/>
              </a:spcAft>
              <a:buFontTx/>
              <a:buChar char="•"/>
            </a:pPr>
            <a:r>
              <a:rPr lang="en-US" altLang="en-US" sz="2400" dirty="0">
                <a:ea typeface="Times New Roman" panose="02020603050405020304" pitchFamily="18" charset="0"/>
              </a:rPr>
              <a:t>Contact with objects, fabrics (clothing, bedding, or towels), and surfaces that have been used by someone with monkeypox</a:t>
            </a:r>
            <a:endParaRPr lang="en-US" altLang="en-US" sz="2400" dirty="0"/>
          </a:p>
          <a:p>
            <a:pPr lvl="1" eaLnBrk="0" fontAlgn="base" hangingPunct="0">
              <a:spcBef>
                <a:spcPct val="0"/>
              </a:spcBef>
              <a:spcAft>
                <a:spcPct val="0"/>
              </a:spcAft>
              <a:buFontTx/>
              <a:buChar char="•"/>
            </a:pPr>
            <a:r>
              <a:rPr lang="en-US" altLang="en-US" sz="2400" dirty="0">
                <a:ea typeface="Times New Roman" panose="02020603050405020304" pitchFamily="18" charset="0"/>
              </a:rPr>
              <a:t>Through respiratory droplets or oral fluids from a person with monkeypox</a:t>
            </a:r>
            <a:endParaRPr lang="en-US" altLang="en-US" sz="2400" dirty="0"/>
          </a:p>
          <a:p>
            <a:pPr lvl="0" eaLnBrk="0" fontAlgn="base" hangingPunct="0">
              <a:spcBef>
                <a:spcPct val="0"/>
              </a:spcBef>
              <a:spcAft>
                <a:spcPct val="0"/>
              </a:spcAft>
            </a:pPr>
            <a:endParaRPr lang="en-US" altLang="en-US" sz="2400" b="1" dirty="0">
              <a:solidFill>
                <a:srgbClr val="000000"/>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b="1" dirty="0">
                <a:solidFill>
                  <a:srgbClr val="000000"/>
                </a:solidFill>
                <a:ea typeface="Calibri" panose="020F0502020204030204" pitchFamily="34" charset="0"/>
                <a:cs typeface="Times New Roman" panose="02020603050405020304" pitchFamily="18" charset="0"/>
              </a:rPr>
              <a:t>Symptoms</a:t>
            </a:r>
            <a:r>
              <a:rPr lang="en-US" altLang="en-US" sz="2400" dirty="0">
                <a:solidFill>
                  <a:srgbClr val="000000"/>
                </a:solidFill>
                <a:ea typeface="Calibri" panose="020F0502020204030204" pitchFamily="34" charset="0"/>
                <a:cs typeface="Times New Roman" panose="02020603050405020304" pitchFamily="18" charset="0"/>
              </a:rPr>
              <a:t>: This illness includes a characteristic rash and often flu-like symptoms including fever, malaise, lymphadenopathy, headache, and muscle aches. </a:t>
            </a:r>
            <a:endParaRPr lang="en-US" altLang="en-US" sz="2400" dirty="0"/>
          </a:p>
          <a:p>
            <a:pPr lvl="0" eaLnBrk="0" fontAlgn="base" hangingPunct="0">
              <a:spcBef>
                <a:spcPct val="0"/>
              </a:spcBef>
              <a:spcAft>
                <a:spcPct val="0"/>
              </a:spcAft>
            </a:pPr>
            <a:endParaRPr lang="en-US" altLang="en-US" sz="2400" b="1"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b="1" dirty="0">
                <a:ea typeface="Calibri" panose="020F0502020204030204" pitchFamily="34" charset="0"/>
                <a:cs typeface="Times New Roman" panose="02020603050405020304" pitchFamily="18" charset="0"/>
              </a:rPr>
              <a:t>Contagious Timeframe: </a:t>
            </a:r>
            <a:r>
              <a:rPr lang="en-US" altLang="en-US" sz="2400" dirty="0">
                <a:ea typeface="Calibri" panose="020F0502020204030204" pitchFamily="34" charset="0"/>
                <a:cs typeface="Times New Roman" panose="02020603050405020304" pitchFamily="18" charset="0"/>
              </a:rPr>
              <a:t>A person is considered infections from the onset of symptoms and remains infectious until lesions have crusted and a fresh layer of health skin has formed underneath.</a:t>
            </a:r>
            <a:endParaRPr lang="en-US" altLang="en-US" sz="2400" dirty="0"/>
          </a:p>
          <a:p>
            <a:endParaRPr lang="en-US" dirty="0"/>
          </a:p>
        </p:txBody>
      </p:sp>
    </p:spTree>
    <p:extLst>
      <p:ext uri="{BB962C8B-B14F-4D97-AF65-F5344CB8AC3E}">
        <p14:creationId xmlns:p14="http://schemas.microsoft.com/office/powerpoint/2010/main" val="12112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F2B7F3-EC22-4A7D-BBAF-BA90B15200EC}"/>
              </a:ext>
            </a:extLst>
          </p:cNvPr>
          <p:cNvSpPr/>
          <p:nvPr/>
        </p:nvSpPr>
        <p:spPr>
          <a:xfrm>
            <a:off x="402771" y="1281244"/>
            <a:ext cx="11386458" cy="5469511"/>
          </a:xfrm>
          <a:prstGeom prst="rect">
            <a:avLst/>
          </a:prstGeom>
        </p:spPr>
        <p:txBody>
          <a:bodyPr wrap="square">
            <a:spAutoFit/>
          </a:bodyPr>
          <a:lstStyle/>
          <a:p>
            <a:pPr lvl="0" eaLnBrk="0" hangingPunct="0"/>
            <a:r>
              <a:rPr lang="en-US" altLang="en-US" u="sng" dirty="0">
                <a:ea typeface="Calibri" panose="020F0502020204030204" pitchFamily="34" charset="0"/>
                <a:cs typeface="Times New Roman" panose="02020603050405020304" pitchFamily="18" charset="0"/>
              </a:rPr>
              <a:t>Isolation Requirements:</a:t>
            </a:r>
            <a:r>
              <a:rPr lang="en-US" altLang="en-US" dirty="0">
                <a:ea typeface="Calibri" panose="020F0502020204030204" pitchFamily="34" charset="0"/>
                <a:cs typeface="Times New Roman" panose="02020603050405020304" pitchFamily="18" charset="0"/>
              </a:rPr>
              <a:t> </a:t>
            </a:r>
            <a:r>
              <a:rPr lang="en-US" dirty="0"/>
              <a:t>Airborne (N95 mask), Contact (gloves and gown), Droplet (eye protection) Isolation is required.  Place patient in a private room. The door should be kept closed (if safe to do so). Negative-pressure room is not necessary. </a:t>
            </a:r>
          </a:p>
          <a:p>
            <a:pPr lvl="0" eaLnBrk="0" hangingPunct="0"/>
            <a:endParaRPr lang="en-US" dirty="0"/>
          </a:p>
          <a:p>
            <a:pPr lvl="0" eaLnBrk="0" hangingPunct="0"/>
            <a:endParaRPr lang="en-US" dirty="0"/>
          </a:p>
          <a:p>
            <a:pPr marL="0" marR="0">
              <a:lnSpc>
                <a:spcPct val="107000"/>
              </a:lnSpc>
              <a:spcBef>
                <a:spcPts val="0"/>
              </a:spcBef>
              <a:spcAft>
                <a:spcPts val="0"/>
              </a:spcAft>
            </a:pPr>
            <a:r>
              <a:rPr lang="en-US" u="sng" dirty="0">
                <a:uFill>
                  <a:solidFill>
                    <a:srgbClr val="000000"/>
                  </a:solidFill>
                </a:uFill>
                <a:ea typeface="Times New Roman" panose="02020603050405020304" pitchFamily="18" charset="0"/>
                <a:cs typeface="Times New Roman" panose="02020603050405020304" pitchFamily="18" charset="0"/>
              </a:rPr>
              <a:t>Hand Hygiene</a:t>
            </a:r>
            <a:r>
              <a:rPr lang="en-US" dirty="0">
                <a:ea typeface="Times New Roman" panose="02020603050405020304" pitchFamily="18" charset="0"/>
                <a:cs typeface="Times New Roman" panose="02020603050405020304" pitchFamily="18" charset="0"/>
              </a:rPr>
              <a:t>: After all contact with an infected patient and/or their environment.  Hand sanitizer is approved. </a:t>
            </a: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
              </a:spcAft>
            </a:pPr>
            <a:r>
              <a:rPr lang="en-US" u="sng" dirty="0">
                <a:ea typeface="Calibri" panose="020F0502020204030204" pitchFamily="34" charset="0"/>
                <a:cs typeface="Times New Roman" panose="02020603050405020304" pitchFamily="18" charset="0"/>
              </a:rPr>
              <a:t>Visitors:</a:t>
            </a:r>
            <a:r>
              <a:rPr lang="en-US" dirty="0">
                <a:ea typeface="Calibri" panose="020F0502020204030204" pitchFamily="34" charset="0"/>
                <a:cs typeface="Times New Roman" panose="02020603050405020304" pitchFamily="18" charset="0"/>
              </a:rPr>
              <a:t> Visitors should be limited to those essential for the patient’s care and wellbeing (e.g., parents of a child).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eaLnBrk="0" hangingPunct="0"/>
            <a:endParaRPr lang="en-US" dirty="0"/>
          </a:p>
          <a:p>
            <a:pPr lvl="0" eaLnBrk="0" fontAlgn="base" hangingPunct="0">
              <a:spcBef>
                <a:spcPct val="0"/>
              </a:spcBef>
              <a:spcAft>
                <a:spcPct val="0"/>
              </a:spcAft>
            </a:pPr>
            <a:endParaRPr lang="en-US" altLang="en-US" sz="2400" dirty="0">
              <a:solidFill>
                <a:srgbClr val="00000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406EED-830D-467F-A232-66D758527171}"/>
              </a:ext>
            </a:extLst>
          </p:cNvPr>
          <p:cNvSpPr txBox="1"/>
          <p:nvPr/>
        </p:nvSpPr>
        <p:spPr>
          <a:xfrm>
            <a:off x="2362200" y="304800"/>
            <a:ext cx="6683176" cy="523220"/>
          </a:xfrm>
          <a:prstGeom prst="rect">
            <a:avLst/>
          </a:prstGeom>
          <a:noFill/>
        </p:spPr>
        <p:txBody>
          <a:bodyPr wrap="none" rtlCol="0">
            <a:spAutoFit/>
          </a:bodyPr>
          <a:lstStyle/>
          <a:p>
            <a:r>
              <a:rPr lang="en-US" sz="2800" b="1" dirty="0"/>
              <a:t>Monkeypox - Infection Control Guidelines</a:t>
            </a:r>
          </a:p>
        </p:txBody>
      </p:sp>
    </p:spTree>
    <p:extLst>
      <p:ext uri="{BB962C8B-B14F-4D97-AF65-F5344CB8AC3E}">
        <p14:creationId xmlns:p14="http://schemas.microsoft.com/office/powerpoint/2010/main" val="334230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F2B7F3-EC22-4A7D-BBAF-BA90B15200EC}"/>
              </a:ext>
            </a:extLst>
          </p:cNvPr>
          <p:cNvSpPr/>
          <p:nvPr/>
        </p:nvSpPr>
        <p:spPr>
          <a:xfrm>
            <a:off x="402771" y="855439"/>
            <a:ext cx="11386458" cy="1200329"/>
          </a:xfrm>
          <a:prstGeom prst="rect">
            <a:avLst/>
          </a:prstGeom>
        </p:spPr>
        <p:txBody>
          <a:bodyPr wrap="square">
            <a:spAutoFit/>
          </a:bodyPr>
          <a:lstStyle/>
          <a:p>
            <a:pPr lvl="0" eaLnBrk="0" fontAlgn="base" hangingPunct="0">
              <a:spcBef>
                <a:spcPct val="0"/>
              </a:spcBef>
              <a:spcAft>
                <a:spcPct val="0"/>
              </a:spcAft>
            </a:pPr>
            <a:endParaRPr lang="en-US" altLang="en-US"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24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0000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406EED-830D-467F-A232-66D758527171}"/>
              </a:ext>
            </a:extLst>
          </p:cNvPr>
          <p:cNvSpPr txBox="1"/>
          <p:nvPr/>
        </p:nvSpPr>
        <p:spPr>
          <a:xfrm>
            <a:off x="1524001" y="181562"/>
            <a:ext cx="10134600" cy="1015663"/>
          </a:xfrm>
          <a:prstGeom prst="rect">
            <a:avLst/>
          </a:prstGeom>
          <a:noFill/>
        </p:spPr>
        <p:txBody>
          <a:bodyPr wrap="square" rtlCol="0">
            <a:spAutoFit/>
          </a:bodyPr>
          <a:lstStyle/>
          <a:p>
            <a:r>
              <a:rPr lang="en-US" sz="3200" b="1" dirty="0">
                <a:latin typeface="+mj-lt"/>
              </a:rPr>
              <a:t>Monkeypox - Additional Infection Control Guidelines</a:t>
            </a:r>
          </a:p>
          <a:p>
            <a:endParaRPr lang="en-US" sz="2800" dirty="0"/>
          </a:p>
        </p:txBody>
      </p:sp>
      <p:sp>
        <p:nvSpPr>
          <p:cNvPr id="3" name="Rectangle 2">
            <a:extLst>
              <a:ext uri="{FF2B5EF4-FFF2-40B4-BE49-F238E27FC236}">
                <a16:creationId xmlns:a16="http://schemas.microsoft.com/office/drawing/2014/main" id="{A8FAD5F6-FD5F-4390-ADD9-41274D42D34D}"/>
              </a:ext>
            </a:extLst>
          </p:cNvPr>
          <p:cNvSpPr/>
          <p:nvPr/>
        </p:nvSpPr>
        <p:spPr>
          <a:xfrm>
            <a:off x="402771" y="1295400"/>
            <a:ext cx="11103429" cy="4435701"/>
          </a:xfrm>
          <a:prstGeom prst="rect">
            <a:avLst/>
          </a:prstGeom>
        </p:spPr>
        <p:txBody>
          <a:bodyPr wrap="square">
            <a:spAutoFit/>
          </a:bodyPr>
          <a:lstStyle/>
          <a:p>
            <a:pPr marL="0" marR="0">
              <a:lnSpc>
                <a:spcPct val="107000"/>
              </a:lnSpc>
              <a:spcBef>
                <a:spcPts val="0"/>
              </a:spcBef>
              <a:spcAft>
                <a:spcPts val="80"/>
              </a:spcAft>
            </a:pPr>
            <a:r>
              <a:rPr lang="en-US" u="sng" dirty="0">
                <a:uFill>
                  <a:solidFill>
                    <a:srgbClr val="000000"/>
                  </a:solidFill>
                </a:uFill>
                <a:ea typeface="Times New Roman" panose="02020603050405020304" pitchFamily="18" charset="0"/>
                <a:cs typeface="Times New Roman" panose="02020603050405020304" pitchFamily="18" charset="0"/>
              </a:rPr>
              <a:t>Environmental Cleaning</a:t>
            </a:r>
            <a:r>
              <a:rPr lang="en-US" dirty="0">
                <a:ea typeface="Times New Roman" panose="02020603050405020304" pitchFamily="18" charset="0"/>
                <a:cs typeface="Times New Roman" panose="02020603050405020304" pitchFamily="18" charset="0"/>
              </a:rPr>
              <a:t>: Clean environmental surfaces in the patient care environment with any EPA-registered hospital disinfectant. </a:t>
            </a:r>
          </a:p>
          <a:p>
            <a:pPr marL="0" marR="0">
              <a:lnSpc>
                <a:spcPct val="107000"/>
              </a:lnSpc>
              <a:spcBef>
                <a:spcPts val="0"/>
              </a:spcBef>
              <a:spcAft>
                <a:spcPts val="80"/>
              </a:spcAft>
            </a:pPr>
            <a:r>
              <a:rPr lang="en-US" dirty="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r>
              <a:rPr lang="en-US" u="sng" dirty="0">
                <a:ea typeface="Calibri" panose="020F0502020204030204" pitchFamily="34" charset="0"/>
                <a:cs typeface="Times New Roman" panose="02020603050405020304" pitchFamily="18" charset="0"/>
              </a:rPr>
              <a:t>Trash Handling:</a:t>
            </a:r>
            <a:r>
              <a:rPr lang="en-US" dirty="0">
                <a:ea typeface="Calibri" panose="020F0502020204030204" pitchFamily="34" charset="0"/>
                <a:cs typeface="Times New Roman" panose="02020603050405020304" pitchFamily="18" charset="0"/>
              </a:rPr>
              <a:t>  Trash s</a:t>
            </a:r>
            <a:r>
              <a:rPr lang="en-US" dirty="0">
                <a:ea typeface="Times New Roman" panose="02020603050405020304" pitchFamily="18" charset="0"/>
                <a:cs typeface="Times New Roman" panose="02020603050405020304" pitchFamily="18" charset="0"/>
              </a:rPr>
              <a:t>hould be handled with care to avoid contact with lesion material and limit dispersal of infectious particles. Place trash in a red bag, then tie securely.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r>
              <a:rPr lang="en-US" dirty="0">
                <a:uFill>
                  <a:solidFill>
                    <a:srgbClr val="000000"/>
                  </a:solidFill>
                </a:uFill>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r>
              <a:rPr lang="en-US" u="sng" dirty="0">
                <a:uFill>
                  <a:solidFill>
                    <a:srgbClr val="000000"/>
                  </a:solidFill>
                </a:uFill>
                <a:ea typeface="Times New Roman" panose="02020603050405020304" pitchFamily="18" charset="0"/>
                <a:cs typeface="Times New Roman" panose="02020603050405020304" pitchFamily="18" charset="0"/>
              </a:rPr>
              <a:t>Linen Handling</a:t>
            </a:r>
            <a:r>
              <a:rPr lang="en-US" dirty="0">
                <a:ea typeface="Times New Roman" panose="02020603050405020304" pitchFamily="18" charset="0"/>
                <a:cs typeface="Times New Roman" panose="02020603050405020304" pitchFamily="18" charset="0"/>
              </a:rPr>
              <a:t>:  Should be handled with care to avoid contact with lesion material and limit dispersal of infectious particles. Place all used lined in a red bag, tied securely, then place the red bag in a laundry bag. Tie securely.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r>
              <a:rPr lang="en-US" dirty="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52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F2B7F3-EC22-4A7D-BBAF-BA90B15200EC}"/>
              </a:ext>
            </a:extLst>
          </p:cNvPr>
          <p:cNvSpPr/>
          <p:nvPr/>
        </p:nvSpPr>
        <p:spPr>
          <a:xfrm>
            <a:off x="402771" y="855439"/>
            <a:ext cx="11386458" cy="1200329"/>
          </a:xfrm>
          <a:prstGeom prst="rect">
            <a:avLst/>
          </a:prstGeom>
        </p:spPr>
        <p:txBody>
          <a:bodyPr wrap="square">
            <a:spAutoFit/>
          </a:bodyPr>
          <a:lstStyle/>
          <a:p>
            <a:pPr lvl="0" eaLnBrk="0" fontAlgn="base" hangingPunct="0">
              <a:spcBef>
                <a:spcPct val="0"/>
              </a:spcBef>
              <a:spcAft>
                <a:spcPct val="0"/>
              </a:spcAft>
            </a:pPr>
            <a:endParaRPr lang="en-US" altLang="en-US"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24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0000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406EED-830D-467F-A232-66D758527171}"/>
              </a:ext>
            </a:extLst>
          </p:cNvPr>
          <p:cNvSpPr txBox="1"/>
          <p:nvPr/>
        </p:nvSpPr>
        <p:spPr>
          <a:xfrm>
            <a:off x="1028700" y="53012"/>
            <a:ext cx="10134600" cy="584775"/>
          </a:xfrm>
          <a:prstGeom prst="rect">
            <a:avLst/>
          </a:prstGeom>
          <a:noFill/>
        </p:spPr>
        <p:txBody>
          <a:bodyPr wrap="square" rtlCol="0">
            <a:spAutoFit/>
          </a:bodyPr>
          <a:lstStyle/>
          <a:p>
            <a:pPr algn="ctr"/>
            <a:r>
              <a:rPr lang="en-US" sz="3200" b="1" dirty="0">
                <a:latin typeface="+mj-lt"/>
              </a:rPr>
              <a:t>Degree of Exposure: Healthcare Settings</a:t>
            </a:r>
          </a:p>
        </p:txBody>
      </p:sp>
      <p:sp>
        <p:nvSpPr>
          <p:cNvPr id="3" name="Rectangle 2">
            <a:extLst>
              <a:ext uri="{FF2B5EF4-FFF2-40B4-BE49-F238E27FC236}">
                <a16:creationId xmlns:a16="http://schemas.microsoft.com/office/drawing/2014/main" id="{A8FAD5F6-FD5F-4390-ADD9-41274D42D34D}"/>
              </a:ext>
            </a:extLst>
          </p:cNvPr>
          <p:cNvSpPr/>
          <p:nvPr/>
        </p:nvSpPr>
        <p:spPr>
          <a:xfrm>
            <a:off x="338565" y="1032799"/>
            <a:ext cx="4630440" cy="4792402"/>
          </a:xfrm>
          <a:prstGeom prst="rect">
            <a:avLst/>
          </a:prstGeom>
        </p:spPr>
        <p:txBody>
          <a:bodyPr wrap="square">
            <a:spAutoFit/>
          </a:bodyPr>
          <a:lstStyle/>
          <a:p>
            <a:pPr marL="0" marR="0">
              <a:lnSpc>
                <a:spcPct val="107000"/>
              </a:lnSpc>
              <a:spcBef>
                <a:spcPts val="0"/>
              </a:spcBef>
              <a:spcAft>
                <a:spcPts val="80"/>
              </a:spcAft>
            </a:pPr>
            <a:r>
              <a:rPr lang="en-US" dirty="0">
                <a:uFill>
                  <a:solidFill>
                    <a:srgbClr val="000000"/>
                  </a:solidFill>
                </a:uFill>
                <a:latin typeface="+mn-lt"/>
                <a:ea typeface="Times New Roman" panose="02020603050405020304" pitchFamily="18" charset="0"/>
                <a:cs typeface="Times New Roman" panose="02020603050405020304" pitchFamily="18" charset="0"/>
              </a:rPr>
              <a:t>The CDC has posted exposure risk assessment to help determine degree of exposure and recommended actions. At this time, the levels are High, Intermediate, low and no risk.  </a:t>
            </a:r>
          </a:p>
          <a:p>
            <a:pPr marL="0" marR="0">
              <a:lnSpc>
                <a:spcPct val="107000"/>
              </a:lnSpc>
              <a:spcBef>
                <a:spcPts val="0"/>
              </a:spcBef>
              <a:spcAft>
                <a:spcPts val="80"/>
              </a:spcAft>
            </a:pPr>
            <a:endParaRPr lang="en-US" dirty="0">
              <a:uFill>
                <a:solidFill>
                  <a:srgbClr val="000000"/>
                </a:solidFill>
              </a:uFill>
              <a:latin typeface="+mn-lt"/>
              <a:ea typeface="Times New Roman" panose="02020603050405020304" pitchFamily="18" charset="0"/>
              <a:cs typeface="Times New Roman" panose="02020603050405020304" pitchFamily="18" charset="0"/>
            </a:endParaRPr>
          </a:p>
          <a:p>
            <a:pPr marL="0" marR="0">
              <a:lnSpc>
                <a:spcPct val="107000"/>
              </a:lnSpc>
              <a:spcBef>
                <a:spcPts val="0"/>
              </a:spcBef>
              <a:spcAft>
                <a:spcPts val="80"/>
              </a:spcAft>
            </a:pPr>
            <a:r>
              <a:rPr lang="en-US" dirty="0">
                <a:uFill>
                  <a:solidFill>
                    <a:srgbClr val="000000"/>
                  </a:solidFill>
                </a:uFill>
                <a:latin typeface="+mn-lt"/>
                <a:ea typeface="Times New Roman" panose="02020603050405020304" pitchFamily="18" charset="0"/>
                <a:cs typeface="Times New Roman" panose="02020603050405020304" pitchFamily="18" charset="0"/>
              </a:rPr>
              <a:t>Updates are expected soon that would move situations where providers are wearing appropriate PPE out of the low/uncertain risk category. </a:t>
            </a:r>
            <a:endParaRPr lang="en-US"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674615-D469-410A-885E-B7DA0EAFA378}"/>
              </a:ext>
            </a:extLst>
          </p:cNvPr>
          <p:cNvPicPr>
            <a:picLocks noChangeAspect="1"/>
          </p:cNvPicPr>
          <p:nvPr/>
        </p:nvPicPr>
        <p:blipFill>
          <a:blip r:embed="rId2"/>
          <a:stretch>
            <a:fillRect/>
          </a:stretch>
        </p:blipFill>
        <p:spPr>
          <a:xfrm>
            <a:off x="6674705" y="762000"/>
            <a:ext cx="5114524" cy="433292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D056DBB9-599A-476F-9212-4C1455F9B0C3}"/>
              </a:ext>
            </a:extLst>
          </p:cNvPr>
          <p:cNvPicPr>
            <a:picLocks noChangeAspect="1"/>
          </p:cNvPicPr>
          <p:nvPr/>
        </p:nvPicPr>
        <p:blipFill>
          <a:blip r:embed="rId3"/>
          <a:stretch>
            <a:fillRect/>
          </a:stretch>
        </p:blipFill>
        <p:spPr>
          <a:xfrm>
            <a:off x="5791200" y="2391778"/>
            <a:ext cx="4712984" cy="435530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D58E8D1B-1E4F-4B0C-93AA-495E424E6430}"/>
              </a:ext>
            </a:extLst>
          </p:cNvPr>
          <p:cNvSpPr txBox="1"/>
          <p:nvPr/>
        </p:nvSpPr>
        <p:spPr>
          <a:xfrm>
            <a:off x="52977" y="6404812"/>
            <a:ext cx="5204823" cy="307777"/>
          </a:xfrm>
          <a:prstGeom prst="rect">
            <a:avLst/>
          </a:prstGeom>
          <a:noFill/>
        </p:spPr>
        <p:txBody>
          <a:bodyPr wrap="none" rtlCol="0">
            <a:spAutoFit/>
          </a:bodyPr>
          <a:lstStyle/>
          <a:p>
            <a:r>
              <a:rPr lang="en-US" sz="1400" dirty="0">
                <a:hlinkClick r:id="rId4"/>
              </a:rPr>
              <a:t>https://www.cdc.gov/poxvirus/monkeypox/clinicians/monitoring.html</a:t>
            </a:r>
            <a:endParaRPr lang="en-US" sz="1400" dirty="0"/>
          </a:p>
        </p:txBody>
      </p:sp>
    </p:spTree>
    <p:extLst>
      <p:ext uri="{BB962C8B-B14F-4D97-AF65-F5344CB8AC3E}">
        <p14:creationId xmlns:p14="http://schemas.microsoft.com/office/powerpoint/2010/main" val="3983367010"/>
      </p:ext>
    </p:extLst>
  </p:cSld>
  <p:clrMapOvr>
    <a:masterClrMapping/>
  </p:clrMapOvr>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2C219341E164F9AB652DBA163B403" ma:contentTypeVersion="0" ma:contentTypeDescription="Create a new document." ma:contentTypeScope="" ma:versionID="536df064d7d35ad2b41e130073ff6c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BCBA3-D64E-41CD-9786-3093BFF2FF4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B1D6435A-6392-4096-9DA3-C63ACB615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613288C-E210-4573-90A1-F079942E2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35527</TotalTime>
  <Words>428</Words>
  <Application>Microsoft Office PowerPoint</Application>
  <PresentationFormat>Widescreen</PresentationFormat>
  <Paragraphs>63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Times New Roman</vt:lpstr>
      <vt:lpstr>Default Design</vt:lpstr>
      <vt:lpstr>PowerPoint Presentation</vt:lpstr>
      <vt:lpstr>Project Firstline</vt:lpstr>
      <vt:lpstr>Educational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NGHS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RHTHOMPS</dc:creator>
  <cp:lastModifiedBy>Campbell, DonnaSue</cp:lastModifiedBy>
  <cp:revision>1654</cp:revision>
  <dcterms:created xsi:type="dcterms:W3CDTF">2015-06-16T14:01:17Z</dcterms:created>
  <dcterms:modified xsi:type="dcterms:W3CDTF">2022-08-17T18:35:44Z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0x0101000512C219341E164F9AB652DBA163B403</vt:lpwstr>
  </property>
</Properties>
</file>